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4" r:id="rId4"/>
    <p:sldId id="257" r:id="rId5"/>
    <p:sldId id="258" r:id="rId6"/>
    <p:sldId id="265" r:id="rId7"/>
    <p:sldId id="275" r:id="rId8"/>
    <p:sldId id="259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60" r:id="rId18"/>
    <p:sldId id="261" r:id="rId19"/>
    <p:sldId id="276" r:id="rId20"/>
    <p:sldId id="274" r:id="rId21"/>
    <p:sldId id="262" r:id="rId22"/>
    <p:sldId id="277" r:id="rId23"/>
    <p:sldId id="263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C9C03-05DF-4E91-B5D9-30736EDFF6FD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55EB-D829-4BB2-8F3D-355DC37D6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23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C9C03-05DF-4E91-B5D9-30736EDFF6FD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55EB-D829-4BB2-8F3D-355DC37D6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38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C9C03-05DF-4E91-B5D9-30736EDFF6FD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55EB-D829-4BB2-8F3D-355DC37D6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78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C9C03-05DF-4E91-B5D9-30736EDFF6FD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55EB-D829-4BB2-8F3D-355DC37D64A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C9C03-05DF-4E91-B5D9-30736EDFF6FD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55EB-D829-4BB2-8F3D-355DC37D64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C9C03-05DF-4E91-B5D9-30736EDFF6FD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55EB-D829-4BB2-8F3D-355DC37D64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C9C03-05DF-4E91-B5D9-30736EDFF6FD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55EB-D829-4BB2-8F3D-355DC37D64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C9C03-05DF-4E91-B5D9-30736EDFF6FD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55EB-D829-4BB2-8F3D-355DC37D64A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C9C03-05DF-4E91-B5D9-30736EDFF6FD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55EB-D829-4BB2-8F3D-355DC37D64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C9C03-05DF-4E91-B5D9-30736EDFF6FD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55EB-D829-4BB2-8F3D-355DC37D64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C9C03-05DF-4E91-B5D9-30736EDFF6FD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55EB-D829-4BB2-8F3D-355DC37D64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C9C03-05DF-4E91-B5D9-30736EDFF6FD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55EB-D829-4BB2-8F3D-355DC37D6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9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C9C03-05DF-4E91-B5D9-30736EDFF6FD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55EB-D829-4BB2-8F3D-355DC37D64A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C9C03-05DF-4E91-B5D9-30736EDFF6FD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55EB-D829-4BB2-8F3D-355DC37D64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C9C03-05DF-4E91-B5D9-30736EDFF6FD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55EB-D829-4BB2-8F3D-355DC37D64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C9C03-05DF-4E91-B5D9-30736EDFF6FD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55EB-D829-4BB2-8F3D-355DC37D6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88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C9C03-05DF-4E91-B5D9-30736EDFF6FD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55EB-D829-4BB2-8F3D-355DC37D6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72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C9C03-05DF-4E91-B5D9-30736EDFF6FD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55EB-D829-4BB2-8F3D-355DC37D6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C9C03-05DF-4E91-B5D9-30736EDFF6FD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55EB-D829-4BB2-8F3D-355DC37D6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4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C9C03-05DF-4E91-B5D9-30736EDFF6FD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55EB-D829-4BB2-8F3D-355DC37D6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351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C9C03-05DF-4E91-B5D9-30736EDFF6FD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55EB-D829-4BB2-8F3D-355DC37D6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48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C9C03-05DF-4E91-B5D9-30736EDFF6FD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55EB-D829-4BB2-8F3D-355DC37D6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8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C9C03-05DF-4E91-B5D9-30736EDFF6FD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455EB-D829-4BB2-8F3D-355DC37D6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20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EC9C03-05DF-4E91-B5D9-30736EDFF6FD}" type="datetimeFigureOut">
              <a:rPr lang="en-US" smtClean="0"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5C455EB-D829-4BB2-8F3D-355DC37D64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35696" y="1484784"/>
            <a:ext cx="56166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dirty="0" smtClean="0"/>
              <a:t>УВОД В ИСТОРИЯТА НА ИЗТОЧНОТО СРЕДИЗЕМНОМОРИЕ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20676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Crete_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" t="1984"/>
          <a:stretch>
            <a:fillRect/>
          </a:stretch>
        </p:blipFill>
        <p:spPr bwMode="auto">
          <a:xfrm>
            <a:off x="0" y="1700213"/>
            <a:ext cx="9163050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395288" y="404813"/>
            <a:ext cx="8388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bg-BG" altLang="bg-BG" sz="2400" dirty="0" smtClean="0"/>
              <a:t>СЕЛИЩА И СВЕТИЛИЩА </a:t>
            </a:r>
            <a:r>
              <a:rPr lang="bg-BG" altLang="bg-BG" sz="2400" dirty="0"/>
              <a:t>В МИНОЙСКИЯ </a:t>
            </a:r>
            <a:r>
              <a:rPr lang="bg-BG" altLang="bg-BG" sz="2400" dirty="0" smtClean="0"/>
              <a:t>КРИТ</a:t>
            </a:r>
            <a:endParaRPr lang="en-US" altLang="bg-BG" sz="2400" dirty="0"/>
          </a:p>
        </p:txBody>
      </p:sp>
    </p:spTree>
    <p:extLst>
      <p:ext uri="{BB962C8B-B14F-4D97-AF65-F5344CB8AC3E}">
        <p14:creationId xmlns:p14="http://schemas.microsoft.com/office/powerpoint/2010/main" val="65987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8064896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 err="1" smtClean="0"/>
              <a:t>Минойска</a:t>
            </a:r>
            <a:r>
              <a:rPr lang="bg-BG" sz="2400" b="1" dirty="0" smtClean="0"/>
              <a:t> цивилизация</a:t>
            </a:r>
            <a:r>
              <a:rPr lang="bg-BG" sz="2400" dirty="0" smtClean="0"/>
              <a:t> (по името на митологичния цар </a:t>
            </a:r>
            <a:r>
              <a:rPr lang="bg-BG" sz="2400" dirty="0" err="1" smtClean="0"/>
              <a:t>Минос</a:t>
            </a:r>
            <a:r>
              <a:rPr lang="bg-BG" sz="2400" dirty="0" smtClean="0"/>
              <a:t> – историята с минотавъра) на о. Крит и няколко съседни острова – </a:t>
            </a:r>
            <a:r>
              <a:rPr lang="bg-BG" sz="2400" dirty="0" err="1" smtClean="0"/>
              <a:t>Тера</a:t>
            </a:r>
            <a:r>
              <a:rPr lang="bg-BG" sz="2400" dirty="0" smtClean="0"/>
              <a:t> (</a:t>
            </a:r>
            <a:r>
              <a:rPr lang="bg-BG" sz="2400" dirty="0" err="1" smtClean="0"/>
              <a:t>Санторини</a:t>
            </a:r>
            <a:r>
              <a:rPr lang="bg-BG" sz="2400" dirty="0" smtClean="0"/>
              <a:t>)</a:t>
            </a:r>
          </a:p>
          <a:p>
            <a:endParaRPr lang="bg-BG" sz="2400" dirty="0" smtClean="0"/>
          </a:p>
          <a:p>
            <a:r>
              <a:rPr lang="bg-BG" sz="2400" b="1" dirty="0" smtClean="0"/>
              <a:t>Периодизация</a:t>
            </a:r>
            <a:r>
              <a:rPr lang="bg-BG" sz="2400" dirty="0" smtClean="0"/>
              <a:t>:</a:t>
            </a:r>
            <a:endParaRPr lang="bg-BG" sz="2400" dirty="0"/>
          </a:p>
          <a:p>
            <a:r>
              <a:rPr lang="en-US" sz="2400" dirty="0" err="1"/>
              <a:t>ок</a:t>
            </a:r>
            <a:r>
              <a:rPr lang="en-US" sz="2400" dirty="0"/>
              <a:t>. 3100-2000 г. </a:t>
            </a:r>
            <a:r>
              <a:rPr lang="en-US" sz="2400" dirty="0" err="1"/>
              <a:t>пр</a:t>
            </a:r>
            <a:r>
              <a:rPr lang="en-US" sz="2400" dirty="0"/>
              <a:t>. </a:t>
            </a:r>
            <a:r>
              <a:rPr lang="en-US" sz="2400" dirty="0" err="1"/>
              <a:t>Хр</a:t>
            </a:r>
            <a:r>
              <a:rPr lang="en-US" sz="2400" dirty="0"/>
              <a:t> – </a:t>
            </a:r>
            <a:r>
              <a:rPr lang="en-US" sz="2400" dirty="0" err="1"/>
              <a:t>Ранноминойски</a:t>
            </a:r>
            <a:r>
              <a:rPr lang="en-US" sz="2400" dirty="0"/>
              <a:t> (</a:t>
            </a:r>
            <a:r>
              <a:rPr lang="en-US" sz="2400" dirty="0" err="1"/>
              <a:t>прото-дворцов</a:t>
            </a:r>
            <a:r>
              <a:rPr lang="en-US" sz="2400" dirty="0"/>
              <a:t>) </a:t>
            </a:r>
            <a:r>
              <a:rPr lang="en-US" sz="2400" dirty="0" err="1"/>
              <a:t>период</a:t>
            </a:r>
            <a:r>
              <a:rPr lang="bg-BG" sz="2400" dirty="0"/>
              <a:t>;</a:t>
            </a:r>
            <a:r>
              <a:rPr lang="en-US" sz="2400" dirty="0"/>
              <a:t> </a:t>
            </a:r>
            <a:r>
              <a:rPr lang="bg-BG" sz="2400" dirty="0"/>
              <a:t>н</a:t>
            </a:r>
            <a:r>
              <a:rPr lang="en-US" sz="2400" dirty="0" err="1"/>
              <a:t>ай-ранните</a:t>
            </a:r>
            <a:r>
              <a:rPr lang="en-US" sz="2400" dirty="0"/>
              <a:t> „</a:t>
            </a:r>
            <a:r>
              <a:rPr lang="en-US" sz="2400" dirty="0" err="1"/>
              <a:t>дворци</a:t>
            </a:r>
            <a:r>
              <a:rPr lang="en-US" sz="2400" dirty="0"/>
              <a:t>“ </a:t>
            </a:r>
            <a:r>
              <a:rPr lang="en-US" sz="2400" dirty="0" err="1"/>
              <a:t>са</a:t>
            </a:r>
            <a:r>
              <a:rPr lang="en-US" sz="2400" dirty="0"/>
              <a:t> в </a:t>
            </a:r>
            <a:r>
              <a:rPr lang="en-US" sz="2400" dirty="0" err="1"/>
              <a:t>Кносос</a:t>
            </a:r>
            <a:r>
              <a:rPr lang="en-US" sz="2400" dirty="0"/>
              <a:t>, </a:t>
            </a:r>
            <a:r>
              <a:rPr lang="en-US" sz="2400" dirty="0" err="1"/>
              <a:t>Файстос</a:t>
            </a:r>
            <a:r>
              <a:rPr lang="en-US" sz="2400" dirty="0"/>
              <a:t> и </a:t>
            </a:r>
            <a:r>
              <a:rPr lang="en-US" sz="2400" dirty="0" err="1"/>
              <a:t>Малия</a:t>
            </a:r>
            <a:r>
              <a:rPr lang="en-US" sz="2400" dirty="0"/>
              <a:t>. </a:t>
            </a:r>
          </a:p>
          <a:p>
            <a:r>
              <a:rPr lang="bg-BG" sz="2400" dirty="0"/>
              <a:t>ок. </a:t>
            </a:r>
            <a:r>
              <a:rPr lang="en-US" sz="2400" dirty="0"/>
              <a:t>2000</a:t>
            </a:r>
            <a:r>
              <a:rPr lang="bg-BG" sz="2400" dirty="0"/>
              <a:t>-1</a:t>
            </a:r>
            <a:r>
              <a:rPr lang="en-US" sz="2400" dirty="0"/>
              <a:t>900 г. </a:t>
            </a:r>
            <a:r>
              <a:rPr lang="en-US" sz="2400" dirty="0" err="1"/>
              <a:t>пр</a:t>
            </a:r>
            <a:r>
              <a:rPr lang="en-US" sz="2400" dirty="0"/>
              <a:t>. </a:t>
            </a:r>
            <a:r>
              <a:rPr lang="en-US" sz="2400" dirty="0" err="1"/>
              <a:t>Хр</a:t>
            </a:r>
            <a:r>
              <a:rPr lang="en-US" sz="2400" dirty="0"/>
              <a:t>.</a:t>
            </a:r>
            <a:r>
              <a:rPr lang="bg-BG" sz="2400" dirty="0"/>
              <a:t> – С</a:t>
            </a:r>
            <a:r>
              <a:rPr lang="en-US" sz="2400" dirty="0" err="1"/>
              <a:t>редноминойския</a:t>
            </a:r>
            <a:r>
              <a:rPr lang="bg-BG" sz="2400" dirty="0"/>
              <a:t> (</a:t>
            </a:r>
            <a:r>
              <a:rPr lang="en-US" sz="2400" dirty="0" err="1"/>
              <a:t>т.нар</a:t>
            </a:r>
            <a:r>
              <a:rPr lang="en-US" sz="2400" dirty="0"/>
              <a:t>. </a:t>
            </a:r>
            <a:r>
              <a:rPr lang="en-US" sz="2400" dirty="0" err="1"/>
              <a:t>новодворцов</a:t>
            </a:r>
            <a:r>
              <a:rPr lang="bg-BG" sz="2400" dirty="0"/>
              <a:t>)</a:t>
            </a:r>
            <a:r>
              <a:rPr lang="en-US" sz="2400" dirty="0"/>
              <a:t> </a:t>
            </a:r>
            <a:r>
              <a:rPr lang="en-US" sz="2400" dirty="0" err="1"/>
              <a:t>период</a:t>
            </a:r>
            <a:r>
              <a:rPr lang="en-US" sz="2400" dirty="0"/>
              <a:t> </a:t>
            </a:r>
            <a:r>
              <a:rPr lang="bg-BG" sz="2400" dirty="0"/>
              <a:t>– </a:t>
            </a:r>
            <a:r>
              <a:rPr lang="en-US" sz="2400" dirty="0" err="1"/>
              <a:t>появяват</a:t>
            </a:r>
            <a:r>
              <a:rPr lang="bg-BG" sz="2400" dirty="0"/>
              <a:t> се п</a:t>
            </a:r>
            <a:r>
              <a:rPr lang="en-US" sz="2400" dirty="0" err="1"/>
              <a:t>ървите</a:t>
            </a:r>
            <a:r>
              <a:rPr lang="en-US" sz="2400" dirty="0"/>
              <a:t>  </a:t>
            </a:r>
            <a:r>
              <a:rPr lang="en-US" sz="2400" dirty="0" err="1"/>
              <a:t>дворци</a:t>
            </a:r>
            <a:r>
              <a:rPr lang="en-US" sz="2400" dirty="0"/>
              <a:t> </a:t>
            </a:r>
          </a:p>
          <a:p>
            <a:r>
              <a:rPr lang="bg-BG" sz="2400" dirty="0"/>
              <a:t>ок. 1900-1445 г. пр. Хр. – </a:t>
            </a:r>
            <a:r>
              <a:rPr lang="bg-BG" sz="2400" dirty="0" err="1"/>
              <a:t>Късноминойски</a:t>
            </a:r>
            <a:r>
              <a:rPr lang="bg-BG" sz="2400" dirty="0"/>
              <a:t> период; в средата на 15 в. пр. Хр. дворците са разрушени, идват </a:t>
            </a:r>
            <a:r>
              <a:rPr lang="bg-BG" sz="2400" dirty="0" err="1" smtClean="0"/>
              <a:t>микенците</a:t>
            </a:r>
            <a:endParaRPr lang="bg-BG" sz="2400" dirty="0" smtClean="0"/>
          </a:p>
          <a:p>
            <a:endParaRPr lang="bg-BG" sz="2400" dirty="0"/>
          </a:p>
          <a:p>
            <a:r>
              <a:rPr lang="bg-BG" sz="2400" dirty="0" err="1" smtClean="0"/>
              <a:t>Минойците</a:t>
            </a:r>
            <a:r>
              <a:rPr lang="bg-BG" sz="2400" dirty="0" smtClean="0"/>
              <a:t> пишат на линейно писмо А, което все още не е разчетено; не е ясно и какъв е езикът – индоевропейски или не-индоевропейски. Използват и йероглифи, също неразчетени. 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0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inA_Zakr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04813"/>
            <a:ext cx="3706812" cy="49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51520" y="2901156"/>
            <a:ext cx="547285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g-BG" altLang="bg-BG" sz="2400" dirty="0" err="1"/>
              <a:t>Фестоският</a:t>
            </a:r>
            <a:r>
              <a:rPr lang="bg-BG" altLang="bg-BG" sz="2400" dirty="0"/>
              <a:t> </a:t>
            </a:r>
            <a:r>
              <a:rPr lang="bg-BG" altLang="bg-BG" sz="2400" dirty="0" smtClean="0"/>
              <a:t>диск – щамповани критски йероглифи</a:t>
            </a:r>
            <a:endParaRPr lang="en-US" altLang="bg-BG" sz="2400" dirty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643438" y="5661025"/>
            <a:ext cx="5003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g-BG" altLang="bg-BG" sz="2400"/>
              <a:t>Глинена табличка с линейно писмо А</a:t>
            </a:r>
            <a:endParaRPr lang="en-US" altLang="bg-BG" sz="2400"/>
          </a:p>
        </p:txBody>
      </p:sp>
      <p:pic>
        <p:nvPicPr>
          <p:cNvPr id="3077" name="Picture 5" descr="154_5457b_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2" r="856" b="12535"/>
          <a:stretch>
            <a:fillRect/>
          </a:stretch>
        </p:blipFill>
        <p:spPr bwMode="auto">
          <a:xfrm>
            <a:off x="395288" y="260351"/>
            <a:ext cx="2736428" cy="267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Li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00" y="4005064"/>
            <a:ext cx="2826201" cy="263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03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ion'sGa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0"/>
            <a:ext cx="50276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795963" y="549275"/>
            <a:ext cx="28082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g-BG" altLang="bg-BG" sz="2400"/>
              <a:t>Лъвската порта в Микена</a:t>
            </a:r>
            <a:endParaRPr lang="en-US" altLang="bg-BG" sz="2400"/>
          </a:p>
        </p:txBody>
      </p:sp>
    </p:spTree>
    <p:extLst>
      <p:ext uri="{BB962C8B-B14F-4D97-AF65-F5344CB8AC3E}">
        <p14:creationId xmlns:p14="http://schemas.microsoft.com/office/powerpoint/2010/main" val="395906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inB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6"/>
          <a:stretch>
            <a:fillRect/>
          </a:stretch>
        </p:blipFill>
        <p:spPr bwMode="auto">
          <a:xfrm>
            <a:off x="3203575" y="1052513"/>
            <a:ext cx="3690938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KnF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5" t="-371" r="7603" b="2330"/>
          <a:stretch>
            <a:fillRect/>
          </a:stretch>
        </p:blipFill>
        <p:spPr bwMode="auto">
          <a:xfrm>
            <a:off x="6838950" y="1052513"/>
            <a:ext cx="230505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Lin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4" t="4076" r="6758" b="17030"/>
          <a:stretch>
            <a:fillRect/>
          </a:stretch>
        </p:blipFill>
        <p:spPr bwMode="auto">
          <a:xfrm>
            <a:off x="0" y="260350"/>
            <a:ext cx="3240088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979613" y="5805488"/>
            <a:ext cx="6048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g-BG" altLang="bg-BG" sz="2400"/>
              <a:t>Глинени таблички с линейно писмо Б</a:t>
            </a:r>
            <a:endParaRPr lang="en-US" altLang="bg-BG" sz="2400"/>
          </a:p>
        </p:txBody>
      </p:sp>
    </p:spTree>
    <p:extLst>
      <p:ext uri="{BB962C8B-B14F-4D97-AF65-F5344CB8AC3E}">
        <p14:creationId xmlns:p14="http://schemas.microsoft.com/office/powerpoint/2010/main" val="338005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gamem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3" t="3644" r="12199" b="3644"/>
          <a:stretch>
            <a:fillRect/>
          </a:stretch>
        </p:blipFill>
        <p:spPr bwMode="auto">
          <a:xfrm>
            <a:off x="900113" y="260350"/>
            <a:ext cx="3455987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athens-mus-mycenaean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3" t="-400" r="13699" b="3644"/>
          <a:stretch>
            <a:fillRect/>
          </a:stretch>
        </p:blipFill>
        <p:spPr bwMode="auto">
          <a:xfrm>
            <a:off x="5003800" y="404813"/>
            <a:ext cx="3313113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athens-mus-mycenaean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0" t="8044" r="12300" b="15378"/>
          <a:stretch>
            <a:fillRect/>
          </a:stretch>
        </p:blipFill>
        <p:spPr bwMode="auto">
          <a:xfrm>
            <a:off x="900113" y="3789363"/>
            <a:ext cx="3671887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787900" y="4437063"/>
            <a:ext cx="37449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g-BG" altLang="bg-BG" sz="2400"/>
              <a:t>Златни маски от шахтовите гробници край Микена</a:t>
            </a:r>
            <a:endParaRPr lang="en-US" altLang="bg-BG" sz="2400"/>
          </a:p>
        </p:txBody>
      </p:sp>
    </p:spTree>
    <p:extLst>
      <p:ext uri="{BB962C8B-B14F-4D97-AF65-F5344CB8AC3E}">
        <p14:creationId xmlns:p14="http://schemas.microsoft.com/office/powerpoint/2010/main" val="111133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atolia-ma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20688"/>
            <a:ext cx="6934200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23728" y="6165304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</a:t>
            </a:r>
            <a:r>
              <a:rPr lang="en-US" sz="2400" baseline="30000" dirty="0"/>
              <a:t>st</a:t>
            </a:r>
            <a:r>
              <a:rPr lang="en-US" sz="2400" dirty="0"/>
              <a:t> millennium BC </a:t>
            </a:r>
            <a:r>
              <a:rPr lang="en-US" sz="2400" dirty="0" smtClean="0"/>
              <a:t>map of Anatolia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294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hrygia-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14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Gord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04800"/>
            <a:ext cx="4170363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Gordio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4170363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Gordion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16313"/>
            <a:ext cx="411480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781800" y="1600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g-BG" altLang="bg-BG" sz="2400"/>
              <a:t>Гордион</a:t>
            </a:r>
            <a:endParaRPr lang="en-US" altLang="bg-BG" sz="2400"/>
          </a:p>
        </p:txBody>
      </p:sp>
    </p:spTree>
    <p:extLst>
      <p:ext uri="{BB962C8B-B14F-4D97-AF65-F5344CB8AC3E}">
        <p14:creationId xmlns:p14="http://schemas.microsoft.com/office/powerpoint/2010/main" val="11961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84" y="476672"/>
            <a:ext cx="3816424" cy="5476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 descr="P605008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0" r="3985"/>
          <a:stretch/>
        </p:blipFill>
        <p:spPr bwMode="auto">
          <a:xfrm>
            <a:off x="5148064" y="502523"/>
            <a:ext cx="3543308" cy="546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9584" y="6103544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Скалната фасада </a:t>
            </a:r>
            <a:r>
              <a:rPr lang="bg-BG" sz="2400" dirty="0" err="1" smtClean="0"/>
              <a:t>Асланкая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236088" y="5952878"/>
            <a:ext cx="4016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Релеф на </a:t>
            </a:r>
            <a:r>
              <a:rPr lang="bg-BG" sz="2400" dirty="0" err="1" smtClean="0"/>
              <a:t>фригийската</a:t>
            </a:r>
            <a:r>
              <a:rPr lang="bg-BG" sz="2400" dirty="0" smtClean="0"/>
              <a:t> богиня </a:t>
            </a:r>
            <a:r>
              <a:rPr lang="bg-BG" sz="2400" i="1" dirty="0" err="1" smtClean="0"/>
              <a:t>Матар</a:t>
            </a:r>
            <a:r>
              <a:rPr lang="bg-BG" sz="2400" dirty="0" smtClean="0"/>
              <a:t> (</a:t>
            </a:r>
            <a:r>
              <a:rPr lang="bg-BG" sz="2400" dirty="0" err="1" smtClean="0"/>
              <a:t>Кибела</a:t>
            </a:r>
            <a:r>
              <a:rPr lang="bg-BG" sz="2400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4502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NearE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5218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5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115616" y="844704"/>
            <a:ext cx="7056784" cy="4896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6093295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Lydia with its capital city of Sardis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161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AYAPHOTOS\NBU-pictures\LydianCo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2483222" cy="244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MAYAPHOTOS\NBU-pictures\LydianCoi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84984"/>
            <a:ext cx="2728391" cy="279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MAYAPHOTOS\NBU-pictures\LydianCoin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164" y="2306413"/>
            <a:ext cx="3063276" cy="251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51920" y="672355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err="1" smtClean="0"/>
              <a:t>Лидийски</a:t>
            </a:r>
            <a:r>
              <a:rPr lang="bg-BG" sz="2400" dirty="0" smtClean="0"/>
              <a:t> монети – първите сечени монети 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2260064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MAYAPHOTOS\NBU-pictures\Maps\achaemenid_empire_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3000"/>
            <a:ext cx="749216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5805264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err="1" smtClean="0"/>
              <a:t>Achaemenid</a:t>
            </a:r>
            <a:r>
              <a:rPr lang="en-US" sz="2400" dirty="0" smtClean="0"/>
              <a:t> Persian Empire (not quite correct!)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005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Persepolis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57200"/>
            <a:ext cx="3526160" cy="530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Persepolis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66328"/>
            <a:ext cx="3754459" cy="530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6006479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dirty="0" err="1" smtClean="0"/>
              <a:t>Персеполис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056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MAYAPHOTOS\NBU-pictures\Maps\BE_raw_materia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4752528" cy="639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72200" y="620688"/>
            <a:ext cx="2160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 smtClean="0"/>
              <a:t>Находищата на суровини през бронзовата епоха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0108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MAYAPHOTOS\NBU-pictures\Maps\Moyen_Orient_Amarna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20" y="476672"/>
            <a:ext cx="781930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6165304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Political map of the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millennium BC Anatolia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977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Anatolia-map4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68680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48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1066800" y="1600200"/>
            <a:ext cx="7391400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b="1"/>
              <a:t>Старохититско царство – от ок. 1650 г. до 1400 г. пр. Хр.</a:t>
            </a:r>
            <a:r>
              <a:rPr lang="bg-BG" altLang="bg-BG"/>
              <a:t> </a:t>
            </a:r>
            <a:endParaRPr lang="en-US" altLang="bg-BG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bg-BG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bg-BG" altLang="bg-BG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bg-BG" altLang="bg-BG" b="1"/>
              <a:t>Новохититско царство (или империя) – от 1400 г. до началото на 12 в. пр. Хр.</a:t>
            </a:r>
            <a:r>
              <a:rPr lang="bg-BG" altLang="bg-BG"/>
              <a:t> </a:t>
            </a:r>
            <a:endParaRPr lang="en-US" altLang="bg-BG"/>
          </a:p>
        </p:txBody>
      </p:sp>
    </p:spTree>
    <p:extLst>
      <p:ext uri="{BB962C8B-B14F-4D97-AF65-F5344CB8AC3E}">
        <p14:creationId xmlns:p14="http://schemas.microsoft.com/office/powerpoint/2010/main" val="307554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natolia13-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3375"/>
            <a:ext cx="7242175" cy="567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7744" y="6166408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Aegean in the 13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 BC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195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itt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9"/>
            <a:ext cx="5040560" cy="319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Hittit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2656"/>
            <a:ext cx="2078757" cy="5550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71048" y="3513885"/>
            <a:ext cx="5562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g-BG" altLang="bg-BG" sz="2400" dirty="0" err="1"/>
              <a:t>Таблички</a:t>
            </a:r>
            <a:r>
              <a:rPr lang="bg-BG" altLang="bg-BG" sz="2400" dirty="0"/>
              <a:t>, написани на </a:t>
            </a:r>
            <a:r>
              <a:rPr lang="bg-BG" altLang="bg-BG" sz="2400" dirty="0" err="1"/>
              <a:t>хититски</a:t>
            </a:r>
            <a:r>
              <a:rPr lang="bg-BG" altLang="bg-BG" sz="2400" dirty="0"/>
              <a:t> език. </a:t>
            </a:r>
            <a:r>
              <a:rPr lang="bg-BG" altLang="bg-BG" sz="2400" dirty="0" err="1"/>
              <a:t>Хатуса</a:t>
            </a:r>
            <a:r>
              <a:rPr lang="bg-BG" altLang="bg-BG" sz="2400" dirty="0"/>
              <a:t>, </a:t>
            </a:r>
            <a:r>
              <a:rPr lang="bg-BG" altLang="bg-BG" sz="2400" dirty="0" err="1"/>
              <a:t>Старохититско</a:t>
            </a:r>
            <a:r>
              <a:rPr lang="bg-BG" altLang="bg-BG" sz="2400" dirty="0"/>
              <a:t> царство</a:t>
            </a:r>
            <a:endParaRPr lang="en-US" altLang="bg-BG" sz="2400" dirty="0"/>
          </a:p>
        </p:txBody>
      </p:sp>
      <p:pic>
        <p:nvPicPr>
          <p:cNvPr id="5" name="Picture 2" descr="Hittite-seal1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" t="7584" r="2245" b="11682"/>
          <a:stretch/>
        </p:blipFill>
        <p:spPr bwMode="auto">
          <a:xfrm>
            <a:off x="660768" y="4317906"/>
            <a:ext cx="2314825" cy="230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3848" y="5085184"/>
            <a:ext cx="2808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altLang="bg-BG" sz="2400" dirty="0" err="1" smtClean="0"/>
              <a:t>Хититски</a:t>
            </a:r>
            <a:r>
              <a:rPr lang="bg-BG" altLang="bg-BG" sz="2400" dirty="0" smtClean="0"/>
              <a:t> царски печат с клинописен и йероглифен текст</a:t>
            </a:r>
            <a:endParaRPr lang="en-US" altLang="bg-BG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84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ittite-seal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" t="7584" r="2245" b="11682"/>
          <a:stretch/>
        </p:blipFill>
        <p:spPr bwMode="auto">
          <a:xfrm>
            <a:off x="3026664" y="777240"/>
            <a:ext cx="4259041" cy="423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57200" y="1447800"/>
            <a:ext cx="18288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bg-BG" altLang="bg-BG" sz="2400" dirty="0" err="1"/>
              <a:t>Хититски</a:t>
            </a:r>
            <a:r>
              <a:rPr lang="bg-BG" altLang="bg-BG" sz="2400" dirty="0"/>
              <a:t> царски печат с клинописен и йероглифен текст</a:t>
            </a:r>
            <a:endParaRPr lang="en-US" altLang="bg-BG" sz="2400" dirty="0"/>
          </a:p>
        </p:txBody>
      </p:sp>
    </p:spTree>
    <p:extLst>
      <p:ext uri="{BB962C8B-B14F-4D97-AF65-F5344CB8AC3E}">
        <p14:creationId xmlns:p14="http://schemas.microsoft.com/office/powerpoint/2010/main" val="10206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212</Words>
  <Application>Microsoft Office PowerPoint</Application>
  <PresentationFormat>On-screen Show (4:3)</PresentationFormat>
  <Paragraphs>33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007</dc:creator>
  <cp:lastModifiedBy>007</cp:lastModifiedBy>
  <cp:revision>3</cp:revision>
  <dcterms:created xsi:type="dcterms:W3CDTF">2020-10-09T19:58:10Z</dcterms:created>
  <dcterms:modified xsi:type="dcterms:W3CDTF">2020-10-09T20:27:20Z</dcterms:modified>
</cp:coreProperties>
</file>