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9" r:id="rId3"/>
    <p:sldId id="325" r:id="rId4"/>
    <p:sldId id="335" r:id="rId5"/>
    <p:sldId id="336" r:id="rId6"/>
    <p:sldId id="337" r:id="rId7"/>
    <p:sldId id="338" r:id="rId8"/>
    <p:sldId id="339" r:id="rId9"/>
    <p:sldId id="340" r:id="rId10"/>
    <p:sldId id="341" r:id="rId11"/>
    <p:sldId id="342" r:id="rId12"/>
    <p:sldId id="343" r:id="rId13"/>
    <p:sldId id="324" r:id="rId14"/>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2C16"/>
    <a:srgbClr val="0C788E"/>
    <a:srgbClr val="025198"/>
    <a:srgbClr val="000099"/>
    <a:srgbClr val="1C1C1C"/>
    <a:srgbClr val="660066"/>
    <a:srgbClr val="000058"/>
    <a:srgbClr val="0066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575" autoAdjust="0"/>
    <p:restoredTop sz="94652" autoAdjust="0"/>
  </p:normalViewPr>
  <p:slideViewPr>
    <p:cSldViewPr>
      <p:cViewPr varScale="1">
        <p:scale>
          <a:sx n="81" d="100"/>
          <a:sy n="81" d="100"/>
        </p:scale>
        <p:origin x="1224"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91AD17-41A7-4C9C-8A03-C42E3C5B79A1}" type="doc">
      <dgm:prSet loTypeId="urn:microsoft.com/office/officeart/2005/8/layout/vList6" loCatId="process" qsTypeId="urn:microsoft.com/office/officeart/2005/8/quickstyle/3d3" qsCatId="3D" csTypeId="urn:microsoft.com/office/officeart/2005/8/colors/accent0_1" csCatId="mainScheme" phldr="1"/>
      <dgm:spPr/>
      <dgm:t>
        <a:bodyPr/>
        <a:lstStyle/>
        <a:p>
          <a:endParaRPr lang="bg-BG"/>
        </a:p>
      </dgm:t>
    </dgm:pt>
    <dgm:pt modelId="{0FD2D984-E508-4188-8749-B0F2CB741ACC}">
      <dgm:prSet phldrT="[Text]" custT="1"/>
      <dgm:spPr/>
      <dgm:t>
        <a:bodyPr/>
        <a:lstStyle/>
        <a:p>
          <a:r>
            <a:rPr lang="bg-BG" sz="1200">
              <a:latin typeface="Times New Roman" pitchFamily="18" charset="0"/>
              <a:cs typeface="Times New Roman" pitchFamily="18" charset="0"/>
            </a:rPr>
            <a:t>ОБЩА</a:t>
          </a:r>
        </a:p>
      </dgm:t>
    </dgm:pt>
    <dgm:pt modelId="{A36C3D8F-8387-45E9-96E3-88C5CF944A30}" type="parTrans" cxnId="{A1E142E4-9B58-477B-B337-F9193B50F17E}">
      <dgm:prSet/>
      <dgm:spPr/>
      <dgm:t>
        <a:bodyPr/>
        <a:lstStyle/>
        <a:p>
          <a:endParaRPr lang="bg-BG"/>
        </a:p>
      </dgm:t>
    </dgm:pt>
    <dgm:pt modelId="{1E1DA2EC-0662-4C38-984B-198F9CCE1FE8}" type="sibTrans" cxnId="{A1E142E4-9B58-477B-B337-F9193B50F17E}">
      <dgm:prSet/>
      <dgm:spPr/>
      <dgm:t>
        <a:bodyPr/>
        <a:lstStyle/>
        <a:p>
          <a:endParaRPr lang="bg-BG"/>
        </a:p>
      </dgm:t>
    </dgm:pt>
    <dgm:pt modelId="{B58A32B2-91FC-40E6-88CC-87FBDAD1D252}">
      <dgm:prSet phldrT="[Text]" custT="1"/>
      <dgm:spPr/>
      <dgm:t>
        <a:bodyPr/>
        <a:lstStyle/>
        <a:p>
          <a:pPr algn="just"/>
          <a:r>
            <a:rPr lang="bg-BG" sz="1800" b="0" i="0" dirty="0">
              <a:latin typeface="Times New Roman" pitchFamily="18" charset="0"/>
              <a:cs typeface="Times New Roman" pitchFamily="18" charset="0"/>
            </a:rPr>
            <a:t> В изпълнение на правомощията си по ал. 1 общинският съвет приема правилници, </a:t>
          </a:r>
          <a:r>
            <a:rPr lang="bg-BG" sz="1800" b="1" i="0" dirty="0">
              <a:latin typeface="Times New Roman" pitchFamily="18" charset="0"/>
              <a:cs typeface="Times New Roman" pitchFamily="18" charset="0"/>
            </a:rPr>
            <a:t>наредби</a:t>
          </a:r>
          <a:r>
            <a:rPr lang="bg-BG" sz="1800" b="0" i="0" dirty="0">
              <a:latin typeface="Times New Roman" pitchFamily="18" charset="0"/>
              <a:cs typeface="Times New Roman" pitchFamily="18" charset="0"/>
            </a:rPr>
            <a:t>, инструкции, решения, декларации и обръщения (чл. 21, ал. 2 от ЗМСМА.)</a:t>
          </a:r>
          <a:endParaRPr lang="bg-BG" sz="1800" dirty="0">
            <a:latin typeface="Times New Roman" pitchFamily="18" charset="0"/>
            <a:cs typeface="Times New Roman" pitchFamily="18" charset="0"/>
          </a:endParaRPr>
        </a:p>
      </dgm:t>
    </dgm:pt>
    <dgm:pt modelId="{F5EF0DC1-A2DD-489B-B514-9F7CA7EFB752}" type="parTrans" cxnId="{E60C65BB-469C-4EF8-A10C-C3E4DB47B3D0}">
      <dgm:prSet/>
      <dgm:spPr/>
      <dgm:t>
        <a:bodyPr/>
        <a:lstStyle/>
        <a:p>
          <a:endParaRPr lang="bg-BG"/>
        </a:p>
      </dgm:t>
    </dgm:pt>
    <dgm:pt modelId="{CDA0B60E-371D-41F1-AC93-23EDC6240BA8}" type="sibTrans" cxnId="{E60C65BB-469C-4EF8-A10C-C3E4DB47B3D0}">
      <dgm:prSet/>
      <dgm:spPr/>
      <dgm:t>
        <a:bodyPr/>
        <a:lstStyle/>
        <a:p>
          <a:endParaRPr lang="bg-BG"/>
        </a:p>
      </dgm:t>
    </dgm:pt>
    <dgm:pt modelId="{4F6DF129-F2DE-44A8-8262-A9DCEC7B1A9F}">
      <dgm:prSet phldrT="[Text]" custT="1"/>
      <dgm:spPr/>
      <dgm:t>
        <a:bodyPr/>
        <a:lstStyle/>
        <a:p>
          <a:r>
            <a:rPr lang="bg-BG" sz="1200">
              <a:latin typeface="Times New Roman" pitchFamily="18" charset="0"/>
              <a:cs typeface="Times New Roman" pitchFamily="18" charset="0"/>
            </a:rPr>
            <a:t>СПЕЦИАЛНА</a:t>
          </a:r>
        </a:p>
      </dgm:t>
    </dgm:pt>
    <dgm:pt modelId="{06FA163F-A27C-4E77-AE98-E85D2AFA8AB9}" type="parTrans" cxnId="{A4A4B655-5C63-44BC-A220-39858DE3B182}">
      <dgm:prSet/>
      <dgm:spPr/>
      <dgm:t>
        <a:bodyPr/>
        <a:lstStyle/>
        <a:p>
          <a:endParaRPr lang="bg-BG"/>
        </a:p>
      </dgm:t>
    </dgm:pt>
    <dgm:pt modelId="{93895F0B-3707-40B0-A050-340A7343EA89}" type="sibTrans" cxnId="{A4A4B655-5C63-44BC-A220-39858DE3B182}">
      <dgm:prSet/>
      <dgm:spPr/>
      <dgm:t>
        <a:bodyPr/>
        <a:lstStyle/>
        <a:p>
          <a:endParaRPr lang="bg-BG"/>
        </a:p>
      </dgm:t>
    </dgm:pt>
    <dgm:pt modelId="{37F5CA6D-2B64-43D1-AAB0-8213A2510D41}">
      <dgm:prSet phldrT="[Text]" custT="1"/>
      <dgm:spPr/>
      <dgm:t>
        <a:bodyPr/>
        <a:lstStyle/>
        <a:p>
          <a:pPr algn="just"/>
          <a:r>
            <a:rPr lang="bg-BG" sz="1600" b="0" i="0" dirty="0">
              <a:latin typeface="Times New Roman" pitchFamily="18" charset="0"/>
              <a:cs typeface="Times New Roman" pitchFamily="18" charset="0"/>
            </a:rPr>
            <a:t>Общинският съвет приема </a:t>
          </a:r>
          <a:r>
            <a:rPr lang="bg-BG" sz="1600" b="1" i="0" dirty="0">
              <a:latin typeface="Times New Roman" pitchFamily="18" charset="0"/>
              <a:cs typeface="Times New Roman" pitchFamily="18" charset="0"/>
            </a:rPr>
            <a:t>наредба</a:t>
          </a:r>
          <a:r>
            <a:rPr lang="bg-BG" sz="1600" b="0" i="0" dirty="0">
              <a:latin typeface="Times New Roman" pitchFamily="18" charset="0"/>
              <a:cs typeface="Times New Roman" pitchFamily="18" charset="0"/>
            </a:rPr>
            <a:t>, с която определя условията и реда за изхвърлянето, събирането, включително разделното, транспортирането, претоварването, оползотворяването и обезвреждането на битови и строителни отпадъци, включително биоотпадъци, опасни битови отпадъци, масово разпространени отпадъци, на територията на общината ... (чл. 22, ал. 1 от ЗУО).</a:t>
          </a:r>
          <a:endParaRPr lang="bg-BG" sz="1600" dirty="0">
            <a:latin typeface="Times New Roman" pitchFamily="18" charset="0"/>
            <a:cs typeface="Times New Roman" pitchFamily="18" charset="0"/>
          </a:endParaRPr>
        </a:p>
      </dgm:t>
    </dgm:pt>
    <dgm:pt modelId="{4A72AE06-9905-424A-8D54-1B9EAC5AC4B3}" type="parTrans" cxnId="{D3E87354-955C-4125-8A5D-18C823FB5239}">
      <dgm:prSet/>
      <dgm:spPr/>
      <dgm:t>
        <a:bodyPr/>
        <a:lstStyle/>
        <a:p>
          <a:endParaRPr lang="bg-BG"/>
        </a:p>
      </dgm:t>
    </dgm:pt>
    <dgm:pt modelId="{AEA5F778-0987-4D1A-A0BD-3F7D00AC191C}" type="sibTrans" cxnId="{D3E87354-955C-4125-8A5D-18C823FB5239}">
      <dgm:prSet/>
      <dgm:spPr/>
      <dgm:t>
        <a:bodyPr/>
        <a:lstStyle/>
        <a:p>
          <a:endParaRPr lang="bg-BG"/>
        </a:p>
      </dgm:t>
    </dgm:pt>
    <dgm:pt modelId="{32F3B69C-1320-4365-89BC-5AC39F69788D}" type="pres">
      <dgm:prSet presAssocID="{8E91AD17-41A7-4C9C-8A03-C42E3C5B79A1}" presName="Name0" presStyleCnt="0">
        <dgm:presLayoutVars>
          <dgm:dir/>
          <dgm:animLvl val="lvl"/>
          <dgm:resizeHandles/>
        </dgm:presLayoutVars>
      </dgm:prSet>
      <dgm:spPr/>
    </dgm:pt>
    <dgm:pt modelId="{DF0D5751-3536-4847-9078-32EE7ED25F5A}" type="pres">
      <dgm:prSet presAssocID="{0FD2D984-E508-4188-8749-B0F2CB741ACC}" presName="linNode" presStyleCnt="0"/>
      <dgm:spPr/>
    </dgm:pt>
    <dgm:pt modelId="{664D4964-5BAC-4239-ABD3-FAABBCC4EFDE}" type="pres">
      <dgm:prSet presAssocID="{0FD2D984-E508-4188-8749-B0F2CB741ACC}" presName="parentShp" presStyleLbl="node1" presStyleIdx="0" presStyleCnt="2" custScaleX="43689" custScaleY="57180" custLinFactNeighborX="-81" custLinFactNeighborY="-2306">
        <dgm:presLayoutVars>
          <dgm:bulletEnabled val="1"/>
        </dgm:presLayoutVars>
      </dgm:prSet>
      <dgm:spPr/>
    </dgm:pt>
    <dgm:pt modelId="{5FC1180A-083C-41E3-830C-8A2043B35D7B}" type="pres">
      <dgm:prSet presAssocID="{0FD2D984-E508-4188-8749-B0F2CB741ACC}" presName="childShp" presStyleLbl="bgAccFollowNode1" presStyleIdx="0" presStyleCnt="2" custScaleX="129200" custScaleY="72993" custLinFactNeighborX="122" custLinFactNeighborY="-6917">
        <dgm:presLayoutVars>
          <dgm:bulletEnabled val="1"/>
        </dgm:presLayoutVars>
      </dgm:prSet>
      <dgm:spPr/>
    </dgm:pt>
    <dgm:pt modelId="{FD978F59-813B-4BCE-BECA-5035B1F776D7}" type="pres">
      <dgm:prSet presAssocID="{1E1DA2EC-0662-4C38-984B-198F9CCE1FE8}" presName="spacing" presStyleCnt="0"/>
      <dgm:spPr/>
    </dgm:pt>
    <dgm:pt modelId="{DADA4ADB-63C4-45B8-AC4B-3587EC1EDB4E}" type="pres">
      <dgm:prSet presAssocID="{4F6DF129-F2DE-44A8-8262-A9DCEC7B1A9F}" presName="linNode" presStyleCnt="0"/>
      <dgm:spPr/>
    </dgm:pt>
    <dgm:pt modelId="{2892FE2E-9B7B-40BA-9F96-3E5C6E2D4260}" type="pres">
      <dgm:prSet presAssocID="{4F6DF129-F2DE-44A8-8262-A9DCEC7B1A9F}" presName="parentShp" presStyleLbl="node1" presStyleIdx="1" presStyleCnt="2" custScaleX="49208" custScaleY="98402" custLinFactNeighborX="-1404">
        <dgm:presLayoutVars>
          <dgm:bulletEnabled val="1"/>
        </dgm:presLayoutVars>
      </dgm:prSet>
      <dgm:spPr/>
    </dgm:pt>
    <dgm:pt modelId="{142AE82F-8A44-47AA-B4C2-C127866D3FC6}" type="pres">
      <dgm:prSet presAssocID="{4F6DF129-F2DE-44A8-8262-A9DCEC7B1A9F}" presName="childShp" presStyleLbl="bgAccFollowNode1" presStyleIdx="1" presStyleCnt="2" custScaleX="126103" custScaleY="127070">
        <dgm:presLayoutVars>
          <dgm:bulletEnabled val="1"/>
        </dgm:presLayoutVars>
      </dgm:prSet>
      <dgm:spPr/>
    </dgm:pt>
  </dgm:ptLst>
  <dgm:cxnLst>
    <dgm:cxn modelId="{D3E87354-955C-4125-8A5D-18C823FB5239}" srcId="{4F6DF129-F2DE-44A8-8262-A9DCEC7B1A9F}" destId="{37F5CA6D-2B64-43D1-AAB0-8213A2510D41}" srcOrd="0" destOrd="0" parTransId="{4A72AE06-9905-424A-8D54-1B9EAC5AC4B3}" sibTransId="{AEA5F778-0987-4D1A-A0BD-3F7D00AC191C}"/>
    <dgm:cxn modelId="{78F02E55-5302-4B45-B039-37AD787CF748}" type="presOf" srcId="{B58A32B2-91FC-40E6-88CC-87FBDAD1D252}" destId="{5FC1180A-083C-41E3-830C-8A2043B35D7B}" srcOrd="0" destOrd="0" presId="urn:microsoft.com/office/officeart/2005/8/layout/vList6"/>
    <dgm:cxn modelId="{A4A4B655-5C63-44BC-A220-39858DE3B182}" srcId="{8E91AD17-41A7-4C9C-8A03-C42E3C5B79A1}" destId="{4F6DF129-F2DE-44A8-8262-A9DCEC7B1A9F}" srcOrd="1" destOrd="0" parTransId="{06FA163F-A27C-4E77-AE98-E85D2AFA8AB9}" sibTransId="{93895F0B-3707-40B0-A050-340A7343EA89}"/>
    <dgm:cxn modelId="{8CF97CB0-0304-4D9D-9A6A-DBD5F52BF8E6}" type="presOf" srcId="{8E91AD17-41A7-4C9C-8A03-C42E3C5B79A1}" destId="{32F3B69C-1320-4365-89BC-5AC39F69788D}" srcOrd="0" destOrd="0" presId="urn:microsoft.com/office/officeart/2005/8/layout/vList6"/>
    <dgm:cxn modelId="{E60C65BB-469C-4EF8-A10C-C3E4DB47B3D0}" srcId="{0FD2D984-E508-4188-8749-B0F2CB741ACC}" destId="{B58A32B2-91FC-40E6-88CC-87FBDAD1D252}" srcOrd="0" destOrd="0" parTransId="{F5EF0DC1-A2DD-489B-B514-9F7CA7EFB752}" sibTransId="{CDA0B60E-371D-41F1-AC93-23EDC6240BA8}"/>
    <dgm:cxn modelId="{3F9BFAD8-6A71-4F61-8857-E3F1705F343D}" type="presOf" srcId="{4F6DF129-F2DE-44A8-8262-A9DCEC7B1A9F}" destId="{2892FE2E-9B7B-40BA-9F96-3E5C6E2D4260}" srcOrd="0" destOrd="0" presId="urn:microsoft.com/office/officeart/2005/8/layout/vList6"/>
    <dgm:cxn modelId="{A1E142E4-9B58-477B-B337-F9193B50F17E}" srcId="{8E91AD17-41A7-4C9C-8A03-C42E3C5B79A1}" destId="{0FD2D984-E508-4188-8749-B0F2CB741ACC}" srcOrd="0" destOrd="0" parTransId="{A36C3D8F-8387-45E9-96E3-88C5CF944A30}" sibTransId="{1E1DA2EC-0662-4C38-984B-198F9CCE1FE8}"/>
    <dgm:cxn modelId="{B87DC3E9-75BF-4BE7-9AA8-C0855FA94DC0}" type="presOf" srcId="{0FD2D984-E508-4188-8749-B0F2CB741ACC}" destId="{664D4964-5BAC-4239-ABD3-FAABBCC4EFDE}" srcOrd="0" destOrd="0" presId="urn:microsoft.com/office/officeart/2005/8/layout/vList6"/>
    <dgm:cxn modelId="{C6EB93F2-88EF-42E5-92F4-A2F5C3C0331D}" type="presOf" srcId="{37F5CA6D-2B64-43D1-AAB0-8213A2510D41}" destId="{142AE82F-8A44-47AA-B4C2-C127866D3FC6}" srcOrd="0" destOrd="0" presId="urn:microsoft.com/office/officeart/2005/8/layout/vList6"/>
    <dgm:cxn modelId="{B8CE2099-BBFA-45F3-A4E9-7F077FD761C6}" type="presParOf" srcId="{32F3B69C-1320-4365-89BC-5AC39F69788D}" destId="{DF0D5751-3536-4847-9078-32EE7ED25F5A}" srcOrd="0" destOrd="0" presId="urn:microsoft.com/office/officeart/2005/8/layout/vList6"/>
    <dgm:cxn modelId="{DEA0D1CC-A96B-41B4-8B22-F5BED38A73EA}" type="presParOf" srcId="{DF0D5751-3536-4847-9078-32EE7ED25F5A}" destId="{664D4964-5BAC-4239-ABD3-FAABBCC4EFDE}" srcOrd="0" destOrd="0" presId="urn:microsoft.com/office/officeart/2005/8/layout/vList6"/>
    <dgm:cxn modelId="{CA47BF45-5D3A-43E3-9ACD-DEE6F22BC0A7}" type="presParOf" srcId="{DF0D5751-3536-4847-9078-32EE7ED25F5A}" destId="{5FC1180A-083C-41E3-830C-8A2043B35D7B}" srcOrd="1" destOrd="0" presId="urn:microsoft.com/office/officeart/2005/8/layout/vList6"/>
    <dgm:cxn modelId="{58A40D65-5B0C-4C33-84B1-55BDA62C8101}" type="presParOf" srcId="{32F3B69C-1320-4365-89BC-5AC39F69788D}" destId="{FD978F59-813B-4BCE-BECA-5035B1F776D7}" srcOrd="1" destOrd="0" presId="urn:microsoft.com/office/officeart/2005/8/layout/vList6"/>
    <dgm:cxn modelId="{55A8F71E-6BB2-4B15-BA0D-FA8DEF5FD3F2}" type="presParOf" srcId="{32F3B69C-1320-4365-89BC-5AC39F69788D}" destId="{DADA4ADB-63C4-45B8-AC4B-3587EC1EDB4E}" srcOrd="2" destOrd="0" presId="urn:microsoft.com/office/officeart/2005/8/layout/vList6"/>
    <dgm:cxn modelId="{40377B0F-CED8-44BF-866B-4E7830413D0F}" type="presParOf" srcId="{DADA4ADB-63C4-45B8-AC4B-3587EC1EDB4E}" destId="{2892FE2E-9B7B-40BA-9F96-3E5C6E2D4260}" srcOrd="0" destOrd="0" presId="urn:microsoft.com/office/officeart/2005/8/layout/vList6"/>
    <dgm:cxn modelId="{942E9AA8-27E9-4FA4-8AF9-7F0DAE3409B8}" type="presParOf" srcId="{DADA4ADB-63C4-45B8-AC4B-3587EC1EDB4E}" destId="{142AE82F-8A44-47AA-B4C2-C127866D3FC6}"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C1180A-083C-41E3-830C-8A2043B35D7B}">
      <dsp:nvSpPr>
        <dsp:cNvPr id="0" name=""/>
        <dsp:cNvSpPr/>
      </dsp:nvSpPr>
      <dsp:spPr>
        <a:xfrm>
          <a:off x="1701648" y="0"/>
          <a:ext cx="6586830" cy="1184549"/>
        </a:xfrm>
        <a:prstGeom prst="rightArrow">
          <a:avLst>
            <a:gd name="adj1" fmla="val 75000"/>
            <a:gd name="adj2" fmla="val 50000"/>
          </a:avLst>
        </a:prstGeom>
        <a:solidFill>
          <a:schemeClr val="l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just" defTabSz="800100">
            <a:lnSpc>
              <a:spcPct val="90000"/>
            </a:lnSpc>
            <a:spcBef>
              <a:spcPct val="0"/>
            </a:spcBef>
            <a:spcAft>
              <a:spcPct val="15000"/>
            </a:spcAft>
            <a:buChar char="•"/>
          </a:pPr>
          <a:r>
            <a:rPr lang="bg-BG" sz="1800" b="0" i="0" kern="1200" dirty="0">
              <a:latin typeface="Times New Roman" pitchFamily="18" charset="0"/>
              <a:cs typeface="Times New Roman" pitchFamily="18" charset="0"/>
            </a:rPr>
            <a:t> В изпълнение на правомощията си по ал. 1 общинският съвет приема правилници, </a:t>
          </a:r>
          <a:r>
            <a:rPr lang="bg-BG" sz="1800" b="1" i="0" kern="1200" dirty="0">
              <a:latin typeface="Times New Roman" pitchFamily="18" charset="0"/>
              <a:cs typeface="Times New Roman" pitchFamily="18" charset="0"/>
            </a:rPr>
            <a:t>наредби</a:t>
          </a:r>
          <a:r>
            <a:rPr lang="bg-BG" sz="1800" b="0" i="0" kern="1200" dirty="0">
              <a:latin typeface="Times New Roman" pitchFamily="18" charset="0"/>
              <a:cs typeface="Times New Roman" pitchFamily="18" charset="0"/>
            </a:rPr>
            <a:t>, инструкции, решения, декларации и обръщения (чл. 21, ал. 2 от ЗМСМА.)</a:t>
          </a:r>
          <a:endParaRPr lang="bg-BG" sz="1800" kern="1200" dirty="0">
            <a:latin typeface="Times New Roman" pitchFamily="18" charset="0"/>
            <a:cs typeface="Times New Roman" pitchFamily="18" charset="0"/>
          </a:endParaRPr>
        </a:p>
      </dsp:txBody>
      <dsp:txXfrm>
        <a:off x="1701648" y="148069"/>
        <a:ext cx="6142624" cy="888411"/>
      </dsp:txXfrm>
    </dsp:sp>
    <dsp:sp modelId="{664D4964-5BAC-4239-ABD3-FAABBCC4EFDE}">
      <dsp:nvSpPr>
        <dsp:cNvPr id="0" name=""/>
        <dsp:cNvSpPr/>
      </dsp:nvSpPr>
      <dsp:spPr>
        <a:xfrm>
          <a:off x="208481" y="92541"/>
          <a:ext cx="1484891" cy="927932"/>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bg-BG" sz="1200" kern="1200">
              <a:latin typeface="Times New Roman" pitchFamily="18" charset="0"/>
              <a:cs typeface="Times New Roman" pitchFamily="18" charset="0"/>
            </a:rPr>
            <a:t>ОБЩА</a:t>
          </a:r>
        </a:p>
      </dsp:txBody>
      <dsp:txXfrm>
        <a:off x="253779" y="137839"/>
        <a:ext cx="1394295" cy="837336"/>
      </dsp:txXfrm>
    </dsp:sp>
    <dsp:sp modelId="{142AE82F-8A44-47AA-B4C2-C127866D3FC6}">
      <dsp:nvSpPr>
        <dsp:cNvPr id="0" name=""/>
        <dsp:cNvSpPr/>
      </dsp:nvSpPr>
      <dsp:spPr>
        <a:xfrm>
          <a:off x="1872559" y="1348486"/>
          <a:ext cx="6422662" cy="2062125"/>
        </a:xfrm>
        <a:prstGeom prst="rightArrow">
          <a:avLst>
            <a:gd name="adj1" fmla="val 75000"/>
            <a:gd name="adj2" fmla="val 50000"/>
          </a:avLst>
        </a:prstGeom>
        <a:solidFill>
          <a:schemeClr val="l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0160" tIns="10160" rIns="10160" bIns="10160" numCol="1" spcCol="1270" anchor="t" anchorCtr="0">
          <a:noAutofit/>
        </a:bodyPr>
        <a:lstStyle/>
        <a:p>
          <a:pPr marL="171450" lvl="1" indent="-171450" algn="just" defTabSz="711200">
            <a:lnSpc>
              <a:spcPct val="90000"/>
            </a:lnSpc>
            <a:spcBef>
              <a:spcPct val="0"/>
            </a:spcBef>
            <a:spcAft>
              <a:spcPct val="15000"/>
            </a:spcAft>
            <a:buChar char="•"/>
          </a:pPr>
          <a:r>
            <a:rPr lang="bg-BG" sz="1600" b="0" i="0" kern="1200" dirty="0">
              <a:latin typeface="Times New Roman" pitchFamily="18" charset="0"/>
              <a:cs typeface="Times New Roman" pitchFamily="18" charset="0"/>
            </a:rPr>
            <a:t>Общинският съвет приема </a:t>
          </a:r>
          <a:r>
            <a:rPr lang="bg-BG" sz="1600" b="1" i="0" kern="1200" dirty="0">
              <a:latin typeface="Times New Roman" pitchFamily="18" charset="0"/>
              <a:cs typeface="Times New Roman" pitchFamily="18" charset="0"/>
            </a:rPr>
            <a:t>наредба</a:t>
          </a:r>
          <a:r>
            <a:rPr lang="bg-BG" sz="1600" b="0" i="0" kern="1200" dirty="0">
              <a:latin typeface="Times New Roman" pitchFamily="18" charset="0"/>
              <a:cs typeface="Times New Roman" pitchFamily="18" charset="0"/>
            </a:rPr>
            <a:t>, с която определя условията и реда за изхвърлянето, събирането, включително разделното, транспортирането, претоварването, оползотворяването и обезвреждането на битови и строителни отпадъци, включително биоотпадъци, опасни битови отпадъци, масово разпространени отпадъци, на територията на общината ... (чл. 22, ал. 1 от ЗУО).</a:t>
          </a:r>
          <a:endParaRPr lang="bg-BG" sz="1600" kern="1200" dirty="0">
            <a:latin typeface="Times New Roman" pitchFamily="18" charset="0"/>
            <a:cs typeface="Times New Roman" pitchFamily="18" charset="0"/>
          </a:endParaRPr>
        </a:p>
      </dsp:txBody>
      <dsp:txXfrm>
        <a:off x="1872559" y="1606252"/>
        <a:ext cx="5649365" cy="1546593"/>
      </dsp:txXfrm>
    </dsp:sp>
    <dsp:sp modelId="{2892FE2E-9B7B-40BA-9F96-3E5C6E2D4260}">
      <dsp:nvSpPr>
        <dsp:cNvPr id="0" name=""/>
        <dsp:cNvSpPr/>
      </dsp:nvSpPr>
      <dsp:spPr>
        <a:xfrm>
          <a:off x="130213" y="1581102"/>
          <a:ext cx="1670837" cy="1596893"/>
        </a:xfrm>
        <a:prstGeom prst="roundRect">
          <a:avLst/>
        </a:prstGeom>
        <a:solidFill>
          <a:schemeClr val="lt1">
            <a:hueOff val="0"/>
            <a:satOff val="0"/>
            <a:lumOff val="0"/>
            <a:alphaOff val="0"/>
          </a:schemeClr>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45720" tIns="22860" rIns="45720" bIns="22860" numCol="1" spcCol="1270" anchor="ctr" anchorCtr="0">
          <a:noAutofit/>
        </a:bodyPr>
        <a:lstStyle/>
        <a:p>
          <a:pPr marL="0" lvl="0" indent="0" algn="ctr" defTabSz="533400">
            <a:lnSpc>
              <a:spcPct val="90000"/>
            </a:lnSpc>
            <a:spcBef>
              <a:spcPct val="0"/>
            </a:spcBef>
            <a:spcAft>
              <a:spcPct val="35000"/>
            </a:spcAft>
            <a:buNone/>
          </a:pPr>
          <a:r>
            <a:rPr lang="bg-BG" sz="1200" kern="1200">
              <a:latin typeface="Times New Roman" pitchFamily="18" charset="0"/>
              <a:cs typeface="Times New Roman" pitchFamily="18" charset="0"/>
            </a:rPr>
            <a:t>СПЕЦИАЛНА</a:t>
          </a:r>
        </a:p>
      </dsp:txBody>
      <dsp:txXfrm>
        <a:off x="208167" y="1659056"/>
        <a:ext cx="1514929" cy="144098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1BB5D-0BE5-4DC1-A202-327E8996011E}" type="datetimeFigureOut">
              <a:rPr lang="bg-BG" smtClean="0"/>
              <a:pPr/>
              <a:t>3.10.2023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20B270-11F4-4DD8-A297-FBF0A4201D51}" type="slidenum">
              <a:rPr lang="bg-BG" smtClean="0"/>
              <a:pPr/>
              <a:t>‹#›</a:t>
            </a:fld>
            <a:endParaRPr lang="bg-BG"/>
          </a:p>
        </p:txBody>
      </p:sp>
    </p:spTree>
    <p:extLst>
      <p:ext uri="{BB962C8B-B14F-4D97-AF65-F5344CB8AC3E}">
        <p14:creationId xmlns:p14="http://schemas.microsoft.com/office/powerpoint/2010/main" val="2946312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bg-BG"/>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bg-BG"/>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00DBB31-EBA5-40CE-966F-1AEF3B26D9E7}" type="slidenum">
              <a:rPr lang="es-ES"/>
              <a:pPr>
                <a:defRPr/>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C9A943C2-86C6-4F9D-AF40-865E44586281}" type="slidenum">
              <a:rPr lang="es-ES"/>
              <a:pPr>
                <a:defRPr/>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5408F0F-B691-4861-BD1F-BF0E379FF357}" type="slidenum">
              <a:rPr lang="es-ES"/>
              <a:pPr>
                <a:defRPr/>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338BC05-A58F-484F-9075-74C871E8CB24}" type="slidenum">
              <a:rPr lang="es-ES"/>
              <a:pPr>
                <a:defRPr/>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31394F49-99FB-4691-AF12-2F52D53FC9C1}" type="slidenum">
              <a:rPr lang="es-ES"/>
              <a:pPr>
                <a:defRPr/>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9FEE0CD7-8ED8-4801-9E3B-D70CDD704980}" type="slidenum">
              <a:rPr lang="es-ES"/>
              <a:pPr>
                <a:defRPr/>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9D8A7983-5F6B-4026-B0DE-E9819F0517A2}" type="slidenum">
              <a:rPr lang="es-ES"/>
              <a:pPr>
                <a:defRPr/>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bg-BG"/>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B7338962-7080-46A7-9701-BDB7169F4FC6}" type="slidenum">
              <a:rPr lang="es-ES"/>
              <a:pPr>
                <a:defRPr/>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D5486F00-439B-4368-8A2C-01C7D2A27AF3}" type="slidenum">
              <a:rPr lang="es-ES"/>
              <a:pPr>
                <a:defRPr/>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B7ACCB67-67D6-4563-B198-403261FA009E}" type="slidenum">
              <a:rPr lang="es-ES"/>
              <a:pPr>
                <a:defRPr/>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986AACB-C8FE-4E91-8572-EA3CFBE8EBBC}" type="slidenum">
              <a:rPr lang="es-ES"/>
              <a:pPr>
                <a:defRPr/>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7123FAF-208D-4103-A22A-2517C475508D}" type="slidenum">
              <a:rPr lang="es-ES"/>
              <a:pPr>
                <a:defRPr/>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110"/>
          <p:cNvSpPr>
            <a:spLocks noGrp="1" noChangeArrowheads="1"/>
          </p:cNvSpPr>
          <p:nvPr>
            <p:ph type="ctrTitle"/>
          </p:nvPr>
        </p:nvSpPr>
        <p:spPr>
          <a:xfrm>
            <a:off x="2484438" y="5189538"/>
            <a:ext cx="6480175" cy="760412"/>
          </a:xfrm>
        </p:spPr>
        <p:txBody>
          <a:bodyPr/>
          <a:lstStyle/>
          <a:p>
            <a:pPr eaLnBrk="1" hangingPunct="1">
              <a:defRPr/>
            </a:pPr>
            <a:r>
              <a:rPr lang="bg-BG" sz="1600" dirty="0">
                <a:solidFill>
                  <a:schemeClr val="tx1">
                    <a:lumMod val="75000"/>
                    <a:lumOff val="25000"/>
                  </a:schemeClr>
                </a:solidFill>
                <a:latin typeface="Times New Roman" pitchFamily="18" charset="0"/>
                <a:cs typeface="Times New Roman" pitchFamily="18" charset="0"/>
              </a:rPr>
              <a:t>ВЪПРОС № </a:t>
            </a:r>
            <a:r>
              <a:rPr lang="en-US" sz="1600">
                <a:solidFill>
                  <a:schemeClr val="tx1">
                    <a:lumMod val="75000"/>
                    <a:lumOff val="25000"/>
                  </a:schemeClr>
                </a:solidFill>
                <a:latin typeface="Times New Roman" pitchFamily="18" charset="0"/>
                <a:cs typeface="Times New Roman" pitchFamily="18" charset="0"/>
              </a:rPr>
              <a:t>3</a:t>
            </a:r>
            <a:r>
              <a:rPr lang="bg-BG" sz="1600">
                <a:solidFill>
                  <a:schemeClr val="tx1">
                    <a:lumMod val="75000"/>
                    <a:lumOff val="25000"/>
                  </a:schemeClr>
                </a:solidFill>
                <a:latin typeface="Times New Roman" pitchFamily="18" charset="0"/>
                <a:cs typeface="Times New Roman" pitchFamily="18" charset="0"/>
              </a:rPr>
              <a:t>:</a:t>
            </a:r>
            <a:br>
              <a:rPr lang="bg-BG" sz="1600" dirty="0">
                <a:solidFill>
                  <a:schemeClr val="tx1">
                    <a:lumMod val="75000"/>
                    <a:lumOff val="25000"/>
                  </a:schemeClr>
                </a:solidFill>
                <a:latin typeface="Times New Roman" pitchFamily="18" charset="0"/>
                <a:cs typeface="Times New Roman" pitchFamily="18" charset="0"/>
              </a:rPr>
            </a:br>
            <a:r>
              <a:rPr lang="bg-BG" sz="1600" b="1" cap="all" dirty="0">
                <a:solidFill>
                  <a:schemeClr val="tx1">
                    <a:lumMod val="65000"/>
                    <a:lumOff val="35000"/>
                  </a:schemeClr>
                </a:solidFill>
                <a:latin typeface="Times New Roman" pitchFamily="18" charset="0"/>
                <a:cs typeface="Times New Roman" pitchFamily="18" charset="0"/>
              </a:rPr>
              <a:t>АДМИНИСТРАТИВНОПРАВНИ НОРМИ И АДМИНИСТРАТИВНИ ПРАВООТНОШЕНИЯ</a:t>
            </a:r>
            <a:endParaRPr lang="es-ES" sz="1600" b="1" cap="all" dirty="0">
              <a:solidFill>
                <a:schemeClr val="tx1">
                  <a:lumMod val="65000"/>
                  <a:lumOff val="35000"/>
                </a:schemeClr>
              </a:solidFill>
              <a:latin typeface="Times New Roman" pitchFamily="18" charset="0"/>
              <a:cs typeface="Times New Roman" pitchFamily="18" charset="0"/>
            </a:endParaRPr>
          </a:p>
        </p:txBody>
      </p:sp>
      <p:sp>
        <p:nvSpPr>
          <p:cNvPr id="2051" name="Rectangle 122"/>
          <p:cNvSpPr>
            <a:spLocks noChangeArrowheads="1"/>
          </p:cNvSpPr>
          <p:nvPr/>
        </p:nvSpPr>
        <p:spPr bwMode="auto">
          <a:xfrm>
            <a:off x="2771775" y="6021388"/>
            <a:ext cx="5688013" cy="503237"/>
          </a:xfrm>
          <a:prstGeom prst="rect">
            <a:avLst/>
          </a:prstGeom>
          <a:noFill/>
          <a:ln w="9525">
            <a:noFill/>
            <a:miter lim="800000"/>
            <a:headEnd/>
            <a:tailEnd/>
          </a:ln>
        </p:spPr>
        <p:txBody>
          <a:bodyPr anchor="ctr"/>
          <a:lstStyle/>
          <a:p>
            <a:pPr algn="ctr">
              <a:defRPr/>
            </a:pPr>
            <a:r>
              <a:rPr lang="en-US" sz="1400" dirty="0">
                <a:solidFill>
                  <a:schemeClr val="tx1">
                    <a:lumMod val="65000"/>
                    <a:lumOff val="35000"/>
                  </a:schemeClr>
                </a:solidFill>
                <a:latin typeface="Times New Roman" pitchFamily="18" charset="0"/>
                <a:cs typeface="Times New Roman" pitchFamily="18" charset="0"/>
              </a:rPr>
              <a:t>LAWN</a:t>
            </a:r>
            <a:r>
              <a:rPr lang="bg-BG" sz="1400" dirty="0">
                <a:solidFill>
                  <a:schemeClr val="tx1">
                    <a:lumMod val="65000"/>
                    <a:lumOff val="35000"/>
                  </a:schemeClr>
                </a:solidFill>
                <a:latin typeface="Times New Roman" pitchFamily="18" charset="0"/>
                <a:cs typeface="Times New Roman" pitchFamily="18" charset="0"/>
              </a:rPr>
              <a:t> 302 Административно право и административен процес</a:t>
            </a:r>
            <a:endParaRPr lang="es-ES" sz="1400" dirty="0">
              <a:solidFill>
                <a:schemeClr val="tx1">
                  <a:lumMod val="65000"/>
                  <a:lumOff val="3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pPr marL="0" marR="0">
              <a:spcBef>
                <a:spcPts val="0"/>
              </a:spcBef>
              <a:spcAft>
                <a:spcPts val="0"/>
              </a:spcAft>
            </a:pPr>
            <a:r>
              <a:rPr lang="bg-BG" sz="2400" b="1" dirty="0">
                <a:solidFill>
                  <a:srgbClr val="000000"/>
                </a:solidFill>
                <a:effectLst/>
                <a:latin typeface="Times New Roman" panose="02020603050405020304" pitchFamily="18" charset="0"/>
                <a:ea typeface="Times New Roman" panose="02020603050405020304" pitchFamily="18" charset="0"/>
              </a:rPr>
              <a:t>Според обхвата на случаите, за които се отнасят:</a:t>
            </a:r>
            <a:endParaRPr lang="en-US" sz="2400" b="1" dirty="0">
              <a:effectLst/>
              <a:latin typeface="Times New Roman" panose="02020603050405020304" pitchFamily="18" charset="0"/>
              <a:ea typeface="Times New Roman" panose="02020603050405020304" pitchFamily="18" charset="0"/>
            </a:endParaRPr>
          </a:p>
        </p:txBody>
      </p:sp>
      <p:sp>
        <p:nvSpPr>
          <p:cNvPr id="4099" name="Rectangle 3"/>
          <p:cNvSpPr>
            <a:spLocks noGrp="1" noChangeArrowheads="1"/>
          </p:cNvSpPr>
          <p:nvPr>
            <p:ph idx="1"/>
          </p:nvPr>
        </p:nvSpPr>
        <p:spPr>
          <a:xfrm>
            <a:off x="143508" y="1556792"/>
            <a:ext cx="8856984" cy="4824958"/>
          </a:xfrm>
        </p:spPr>
        <p:txBody>
          <a:bodyPr/>
          <a:lstStyle/>
          <a:p>
            <a:pPr marL="0" algn="just" eaLnBrk="1" hangingPunct="1">
              <a:spcBef>
                <a:spcPts val="0"/>
              </a:spcBef>
            </a:pPr>
            <a:r>
              <a:rPr lang="bg-BG" sz="1800" i="1" dirty="0">
                <a:solidFill>
                  <a:srgbClr val="000000"/>
                </a:solidFill>
                <a:effectLst/>
                <a:latin typeface="Times New Roman" panose="02020603050405020304" pitchFamily="18" charset="0"/>
                <a:ea typeface="Times New Roman" panose="02020603050405020304" pitchFamily="18" charset="0"/>
              </a:rPr>
              <a:t> </a:t>
            </a:r>
            <a:r>
              <a:rPr lang="bg-BG" sz="1800" dirty="0">
                <a:solidFill>
                  <a:srgbClr val="000000"/>
                </a:solidFill>
                <a:effectLst/>
                <a:latin typeface="Times New Roman" panose="02020603050405020304" pitchFamily="18" charset="0"/>
                <a:ea typeface="Times New Roman" panose="02020603050405020304" pitchFamily="18" charset="0"/>
              </a:rPr>
              <a:t>При едновременното действие на двете норми, </a:t>
            </a:r>
            <a:r>
              <a:rPr lang="bg-BG" sz="1800" i="1" dirty="0">
                <a:solidFill>
                  <a:srgbClr val="000000"/>
                </a:solidFill>
                <a:effectLst/>
                <a:latin typeface="Times New Roman" panose="02020603050405020304" pitchFamily="18" charset="0"/>
                <a:ea typeface="Times New Roman" panose="02020603050405020304" pitchFamily="18" charset="0"/>
              </a:rPr>
              <a:t>специалната норма отменя действието на общата</a:t>
            </a:r>
            <a:r>
              <a:rPr lang="bg-BG" sz="1800" dirty="0">
                <a:solidFill>
                  <a:srgbClr val="000000"/>
                </a:solidFill>
                <a:effectLst/>
                <a:latin typeface="Times New Roman" panose="02020603050405020304" pitchFamily="18" charset="0"/>
                <a:ea typeface="Times New Roman" panose="02020603050405020304" pitchFamily="18" charset="0"/>
              </a:rPr>
              <a:t>.</a:t>
            </a:r>
          </a:p>
          <a:p>
            <a:pPr marL="0" indent="0" algn="just" eaLnBrk="1" hangingPunct="1">
              <a:spcBef>
                <a:spcPts val="0"/>
              </a:spcBef>
              <a:buNone/>
            </a:pPr>
            <a:endParaRPr lang="bg-BG" sz="1800" i="1" dirty="0">
              <a:solidFill>
                <a:srgbClr val="000000"/>
              </a:solidFill>
              <a:latin typeface="Times New Roman" panose="02020603050405020304" pitchFamily="18" charset="0"/>
              <a:ea typeface="Times New Roman" panose="02020603050405020304" pitchFamily="18" charset="0"/>
            </a:endParaRPr>
          </a:p>
          <a:p>
            <a:pPr marL="0" indent="0" algn="just" eaLnBrk="1" hangingPunct="1">
              <a:spcBef>
                <a:spcPts val="0"/>
              </a:spcBef>
              <a:buNone/>
            </a:pPr>
            <a:endParaRPr lang="bg-BG" sz="1800" i="1" dirty="0">
              <a:solidFill>
                <a:srgbClr val="000000"/>
              </a:solidFill>
              <a:effectLst/>
              <a:latin typeface="Times New Roman" panose="02020603050405020304" pitchFamily="18" charset="0"/>
              <a:ea typeface="Times New Roman" panose="02020603050405020304" pitchFamily="18" charset="0"/>
            </a:endParaRPr>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graphicFrame>
        <p:nvGraphicFramePr>
          <p:cNvPr id="2" name="Diagram 1">
            <a:extLst>
              <a:ext uri="{FF2B5EF4-FFF2-40B4-BE49-F238E27FC236}">
                <a16:creationId xmlns:a16="http://schemas.microsoft.com/office/drawing/2014/main" id="{1EDEBD0B-E757-31FF-F5CB-2851B8DC2C4E}"/>
              </a:ext>
            </a:extLst>
          </p:cNvPr>
          <p:cNvGraphicFramePr/>
          <p:nvPr>
            <p:extLst>
              <p:ext uri="{D42A27DB-BD31-4B8C-83A1-F6EECF244321}">
                <p14:modId xmlns:p14="http://schemas.microsoft.com/office/powerpoint/2010/main" val="1559134146"/>
              </p:ext>
            </p:extLst>
          </p:nvPr>
        </p:nvGraphicFramePr>
        <p:xfrm>
          <a:off x="323528" y="2420888"/>
          <a:ext cx="8496944" cy="34122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882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pPr marL="0" marR="0">
              <a:spcBef>
                <a:spcPts val="0"/>
              </a:spcBef>
              <a:spcAft>
                <a:spcPts val="0"/>
              </a:spcAft>
            </a:pPr>
            <a:r>
              <a:rPr lang="bg-BG"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В зависимост от това дали съдържанието на правната норма позволява на административния орган да извършва конкретна преценка при приложението ѝ:</a:t>
            </a:r>
            <a:endParaRPr lang="en-US"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099" name="Rectangle 3"/>
          <p:cNvSpPr>
            <a:spLocks noGrp="1" noChangeArrowheads="1"/>
          </p:cNvSpPr>
          <p:nvPr>
            <p:ph idx="1"/>
          </p:nvPr>
        </p:nvSpPr>
        <p:spPr>
          <a:xfrm>
            <a:off x="143508" y="1412776"/>
            <a:ext cx="8856984" cy="4968974"/>
          </a:xfrm>
        </p:spPr>
        <p:txBody>
          <a:bodyPr/>
          <a:lstStyle/>
          <a:p>
            <a:pPr algn="just" eaLnBrk="1" hangingPunct="1"/>
            <a:r>
              <a:rPr lang="bg-BG" sz="1800" i="1" dirty="0">
                <a:solidFill>
                  <a:srgbClr val="000000"/>
                </a:solidFill>
                <a:latin typeface="Times New Roman" panose="02020603050405020304" pitchFamily="18" charset="0"/>
                <a:ea typeface="Times New Roman" panose="02020603050405020304" pitchFamily="18" charset="0"/>
              </a:rPr>
              <a:t>А</a:t>
            </a:r>
            <a:r>
              <a:rPr lang="bg-BG" sz="1800" i="1" dirty="0">
                <a:solidFill>
                  <a:srgbClr val="000000"/>
                </a:solidFill>
                <a:effectLst/>
                <a:latin typeface="Times New Roman" panose="02020603050405020304" pitchFamily="18" charset="0"/>
                <a:ea typeface="Times New Roman" panose="02020603050405020304" pitchFamily="18" charset="0"/>
              </a:rPr>
              <a:t>бсолютно определени (не позволява преценка):</a:t>
            </a:r>
          </a:p>
          <a:p>
            <a:pPr marL="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Авторското право се закриля, докато авторът е жив и седемдесет години след неговата смърт (чл. 27, ал. 1 от Закона за авторското право и сродните му права).</a:t>
            </a:r>
          </a:p>
          <a:p>
            <a:pPr marL="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Организаторите на манифестация уведомяват писмено кмета на общината за целта, времето и пътя на движението на манифестацията най-малко 72 часа преди провеждането ѝ, а в неотложни случаи – най-малко два дни (чл. 11 от Закона за събранията, митингите и манифестациите).</a:t>
            </a:r>
          </a:p>
          <a:p>
            <a:pPr marL="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Имуществените санкции и глоби, наложени въз основа на влезли в сила решения на комисията, се събират по реда на Данъчно-осигурителния процесуален кодекс (чл. 103 от ЗЗК).</a:t>
            </a:r>
            <a:endParaRPr lang="bg-BG" sz="1800" i="1" dirty="0">
              <a:solidFill>
                <a:srgbClr val="000000"/>
              </a:solidFill>
              <a:effectLst/>
              <a:latin typeface="Times New Roman" panose="02020603050405020304" pitchFamily="18" charset="0"/>
              <a:ea typeface="Times New Roman" panose="02020603050405020304" pitchFamily="18" charset="0"/>
            </a:endParaRPr>
          </a:p>
          <a:p>
            <a:pPr marL="0" algn="just" eaLnBrk="1" hangingPunct="1">
              <a:spcBef>
                <a:spcPts val="0"/>
              </a:spcBef>
            </a:pPr>
            <a:r>
              <a:rPr lang="bg-BG" sz="1800" i="1" dirty="0">
                <a:solidFill>
                  <a:srgbClr val="000000"/>
                </a:solidFill>
                <a:effectLst/>
                <a:latin typeface="Times New Roman" panose="02020603050405020304" pitchFamily="18" charset="0"/>
                <a:ea typeface="Times New Roman" panose="02020603050405020304" pitchFamily="18" charset="0"/>
              </a:rPr>
              <a:t>Относително определени (позволява преценка):</a:t>
            </a:r>
          </a:p>
          <a:p>
            <a:pPr marL="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Който в нарушение разпоредбите на този закон възпроизвежда или разпространява звуконосители с възпроизведени на тях произведения, изпълнения или звукозаписи се наказва с глоба или имуществена санкция в размер </a:t>
            </a:r>
            <a:r>
              <a:rPr lang="bg-BG" sz="1800" i="1" dirty="0">
                <a:solidFill>
                  <a:srgbClr val="000000"/>
                </a:solidFill>
                <a:effectLst/>
                <a:latin typeface="Times New Roman" panose="02020603050405020304" pitchFamily="18" charset="0"/>
                <a:ea typeface="Times New Roman" panose="02020603050405020304" pitchFamily="18" charset="0"/>
              </a:rPr>
              <a:t>от две хиляди до двадесет хиляди лева</a:t>
            </a:r>
            <a:r>
              <a:rPr lang="bg-BG" sz="1800" dirty="0">
                <a:solidFill>
                  <a:srgbClr val="000000"/>
                </a:solidFill>
                <a:effectLst/>
                <a:latin typeface="Times New Roman" panose="02020603050405020304" pitchFamily="18" charset="0"/>
                <a:ea typeface="Times New Roman" panose="02020603050405020304" pitchFamily="18" charset="0"/>
              </a:rPr>
              <a:t>, ако не подлежи на по-тежко наказание, и предметът на нарушението, независимо чия собственост е, се отнема в полза на държавата и се предава за унищожаване на органите на Министерството на вътрешните работи (чл. 97, ал. 1, т. 2 от ЗАПСП).</a:t>
            </a:r>
            <a:endParaRPr lang="bg-BG" sz="1800" i="1" dirty="0">
              <a:solidFill>
                <a:srgbClr val="000000"/>
              </a:solidFill>
              <a:latin typeface="Times New Roman" panose="02020603050405020304" pitchFamily="18" charset="0"/>
              <a:ea typeface="Times New Roman" panose="02020603050405020304" pitchFamily="18" charset="0"/>
            </a:endParaRPr>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extLst>
      <p:ext uri="{BB962C8B-B14F-4D97-AF65-F5344CB8AC3E}">
        <p14:creationId xmlns:p14="http://schemas.microsoft.com/office/powerpoint/2010/main" val="1539748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pPr marL="0" marR="0">
              <a:spcBef>
                <a:spcPts val="0"/>
              </a:spcBef>
              <a:spcAft>
                <a:spcPts val="0"/>
              </a:spcAft>
            </a:pPr>
            <a:r>
              <a:rPr lang="bg-BG" sz="2400" b="1" dirty="0">
                <a:solidFill>
                  <a:srgbClr val="000000"/>
                </a:solidFill>
                <a:effectLst/>
                <a:latin typeface="Times New Roman" panose="02020603050405020304" pitchFamily="18" charset="0"/>
                <a:ea typeface="Times New Roman" panose="02020603050405020304" pitchFamily="18" charset="0"/>
              </a:rPr>
              <a:t>Норми с правно-технически функции:</a:t>
            </a: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099" name="Rectangle 3"/>
          <p:cNvSpPr>
            <a:spLocks noGrp="1" noChangeArrowheads="1"/>
          </p:cNvSpPr>
          <p:nvPr>
            <p:ph idx="1"/>
          </p:nvPr>
        </p:nvSpPr>
        <p:spPr>
          <a:xfrm>
            <a:off x="143508" y="1412776"/>
            <a:ext cx="8856984" cy="4968974"/>
          </a:xfrm>
        </p:spPr>
        <p:txBody>
          <a:bodyPr/>
          <a:lstStyle/>
          <a:p>
            <a:pPr marL="0" indent="342900" algn="just" eaLnBrk="1" hangingPunct="1">
              <a:spcBef>
                <a:spcPts val="0"/>
              </a:spcBef>
            </a:pPr>
            <a:r>
              <a:rPr lang="bg-BG" sz="1800" i="1" dirty="0">
                <a:solidFill>
                  <a:srgbClr val="000000"/>
                </a:solidFill>
                <a:effectLst/>
                <a:latin typeface="Times New Roman" panose="02020603050405020304" pitchFamily="18" charset="0"/>
                <a:ea typeface="Times New Roman" panose="02020603050405020304" pitchFamily="18" charset="0"/>
              </a:rPr>
              <a:t>Препращащи правни норми</a:t>
            </a:r>
            <a:r>
              <a:rPr lang="bg-BG" sz="1800" dirty="0">
                <a:solidFill>
                  <a:srgbClr val="000000"/>
                </a:solidFill>
                <a:effectLst/>
                <a:latin typeface="Times New Roman" panose="02020603050405020304" pitchFamily="18" charset="0"/>
                <a:ea typeface="Times New Roman" panose="02020603050405020304" pitchFamily="18" charset="0"/>
              </a:rPr>
              <a:t> – тези, които препращат към съдържанието на други норми, установени с правни разпоредби в същия или в друг нормативен акт</a:t>
            </a:r>
            <a:r>
              <a:rPr lang="bg-BG" sz="1800" b="1" dirty="0">
                <a:solidFill>
                  <a:srgbClr val="000000"/>
                </a:solidFill>
                <a:effectLst/>
                <a:latin typeface="Times New Roman" panose="02020603050405020304" pitchFamily="18" charset="0"/>
                <a:ea typeface="Times New Roman" panose="02020603050405020304" pitchFamily="18" charset="0"/>
              </a:rPr>
              <a:t>: </a:t>
            </a:r>
            <a:r>
              <a:rPr lang="bg-BG" sz="1800" dirty="0">
                <a:solidFill>
                  <a:srgbClr val="000000"/>
                </a:solidFill>
                <a:effectLst/>
                <a:latin typeface="Times New Roman" panose="02020603050405020304" pitchFamily="18" charset="0"/>
                <a:ea typeface="Times New Roman" panose="02020603050405020304" pitchFamily="18" charset="0"/>
              </a:rPr>
              <a:t>Достъпът до обществена информация, създавана, получавана или съхранявана във връзка с дейността на задължените субекти по чл. 3, е свободен (чл. 17, ал. 1 от Закона за достъп до обществена информация).</a:t>
            </a:r>
          </a:p>
          <a:p>
            <a:pPr marL="0" marR="0" algn="just">
              <a:spcBef>
                <a:spcPts val="0"/>
              </a:spcBef>
              <a:spcAft>
                <a:spcPts val="0"/>
              </a:spcAft>
            </a:pPr>
            <a:r>
              <a:rPr lang="bg-BG" sz="1800" i="1" dirty="0">
                <a:solidFill>
                  <a:srgbClr val="000000"/>
                </a:solidFill>
                <a:latin typeface="Times New Roman" panose="02020603050405020304" pitchFamily="18" charset="0"/>
                <a:ea typeface="Times New Roman" panose="02020603050405020304" pitchFamily="18" charset="0"/>
              </a:rPr>
              <a:t>Б</a:t>
            </a:r>
            <a:r>
              <a:rPr lang="bg-BG" sz="1800" i="1" dirty="0">
                <a:solidFill>
                  <a:srgbClr val="000000"/>
                </a:solidFill>
                <a:effectLst/>
                <a:latin typeface="Times New Roman" panose="02020603050405020304" pitchFamily="18" charset="0"/>
                <a:ea typeface="Times New Roman" panose="02020603050405020304" pitchFamily="18" charset="0"/>
              </a:rPr>
              <a:t>ланкетни правни норми</a:t>
            </a:r>
            <a:r>
              <a:rPr lang="bg-BG" sz="1800" b="1" dirty="0">
                <a:solidFill>
                  <a:srgbClr val="000000"/>
                </a:solidFill>
                <a:effectLst/>
                <a:latin typeface="Times New Roman" panose="02020603050405020304" pitchFamily="18" charset="0"/>
                <a:ea typeface="Times New Roman" panose="02020603050405020304" pitchFamily="18" charset="0"/>
              </a:rPr>
              <a:t> </a:t>
            </a:r>
            <a:r>
              <a:rPr lang="bg-BG" sz="1800" dirty="0">
                <a:solidFill>
                  <a:srgbClr val="000000"/>
                </a:solidFill>
                <a:effectLst/>
                <a:latin typeface="Times New Roman" panose="02020603050405020304" pitchFamily="18" charset="0"/>
                <a:ea typeface="Times New Roman" panose="02020603050405020304" pitchFamily="18" charset="0"/>
              </a:rPr>
              <a:t>–</a:t>
            </a:r>
            <a:r>
              <a:rPr lang="bg-BG" sz="1800" b="1" dirty="0">
                <a:solidFill>
                  <a:srgbClr val="000000"/>
                </a:solidFill>
                <a:effectLst/>
                <a:latin typeface="Times New Roman" panose="02020603050405020304" pitchFamily="18" charset="0"/>
                <a:ea typeface="Times New Roman" panose="02020603050405020304" pitchFamily="18" charset="0"/>
              </a:rPr>
              <a:t> </a:t>
            </a:r>
            <a:r>
              <a:rPr lang="bg-BG" sz="1800" dirty="0">
                <a:solidFill>
                  <a:srgbClr val="000000"/>
                </a:solidFill>
                <a:effectLst/>
                <a:latin typeface="Times New Roman" panose="02020603050405020304" pitchFamily="18" charset="0"/>
                <a:ea typeface="Times New Roman" panose="02020603050405020304" pitchFamily="18" charset="0"/>
              </a:rPr>
              <a:t>препращат към други правни норми, но без да посочват конкретните разпоредби, които ги установяват: </a:t>
            </a:r>
            <a:r>
              <a:rPr lang="bg-BG" sz="1800" dirty="0">
                <a:effectLst/>
                <a:latin typeface="Times New Roman" panose="02020603050405020304" pitchFamily="18" charset="0"/>
                <a:ea typeface="Times New Roman" panose="02020603050405020304" pitchFamily="18" charset="0"/>
              </a:rPr>
              <a:t>Полицейските органи могат да задържат лице: [...] 7. в други случаи, определени със закон (чл. 72, ал. 1, т. 7 от Закона за Министерство на вътрешните работи).</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bg-BG" sz="1800" i="1" dirty="0">
                <a:latin typeface="Times New Roman" panose="02020603050405020304" pitchFamily="18" charset="0"/>
                <a:ea typeface="Times New Roman" panose="02020603050405020304" pitchFamily="18" charset="0"/>
              </a:rPr>
              <a:t>Д</a:t>
            </a:r>
            <a:r>
              <a:rPr lang="bg-BG" sz="1800" i="1" dirty="0">
                <a:effectLst/>
                <a:latin typeface="Times New Roman" panose="02020603050405020304" pitchFamily="18" charset="0"/>
                <a:ea typeface="Times New Roman" panose="02020603050405020304" pitchFamily="18" charset="0"/>
              </a:rPr>
              <a:t>ефинитивни правни норми</a:t>
            </a:r>
            <a:r>
              <a:rPr lang="bg-BG" sz="1800" dirty="0">
                <a:effectLst/>
                <a:latin typeface="Times New Roman" panose="02020603050405020304" pitchFamily="18" charset="0"/>
                <a:ea typeface="Times New Roman" panose="02020603050405020304" pitchFamily="18" charset="0"/>
              </a:rPr>
              <a:t> – определят характеристиките на дадено явление или субект в синтезиран вид: Животни“ са бозайници, птици, земноводни, влечуги, риби, молюски, ракообразни, други гръбначни и безгръбначни животни, отглеждани от човека със стопанска и нестопанска цел или обитаващи дивата природа (§ 1, т. 33 от Допълнителните разпоредби на Закона за ветеринарномедицинската дейност).</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bg-BG" sz="1800" i="1" dirty="0">
                <a:latin typeface="Times New Roman" panose="02020603050405020304" pitchFamily="18" charset="0"/>
                <a:ea typeface="Times New Roman" panose="02020603050405020304" pitchFamily="18" charset="0"/>
              </a:rPr>
              <a:t>Д</a:t>
            </a:r>
            <a:r>
              <a:rPr lang="bg-BG" sz="1800" i="1" dirty="0">
                <a:effectLst/>
                <a:latin typeface="Times New Roman" panose="02020603050405020304" pitchFamily="18" charset="0"/>
                <a:ea typeface="Times New Roman" panose="02020603050405020304" pitchFamily="18" charset="0"/>
              </a:rPr>
              <a:t>екларативни правни норми</a:t>
            </a:r>
            <a:r>
              <a:rPr lang="bg-BG" sz="1800" dirty="0">
                <a:effectLst/>
                <a:latin typeface="Times New Roman" panose="02020603050405020304" pitchFamily="18" charset="0"/>
                <a:ea typeface="Times New Roman" panose="02020603050405020304" pitchFamily="18" charset="0"/>
              </a:rPr>
              <a:t> – норми, които извеждат принципи за определена група норми: Висшето светско образование е независимо от идеологии, религии и политически доктрини. То се осъществява в съответствие с общочовешките ценности и националните традиции (чл. </a:t>
            </a:r>
            <a:r>
              <a:rPr lang="bg-BG" sz="1800">
                <a:effectLst/>
                <a:latin typeface="Times New Roman" panose="02020603050405020304" pitchFamily="18" charset="0"/>
                <a:ea typeface="Times New Roman" panose="02020603050405020304" pitchFamily="18" charset="0"/>
              </a:rPr>
              <a:t>3 от Закона за висшето образование).</a:t>
            </a:r>
            <a:endParaRPr lang="bg-BG"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algn="just" eaLnBrk="1" hangingPunct="1">
              <a:spcBef>
                <a:spcPts val="0"/>
              </a:spcBef>
            </a:pPr>
            <a:endParaRPr lang="bg-BG" sz="1800" i="1" dirty="0">
              <a:solidFill>
                <a:srgbClr val="000000"/>
              </a:solidFill>
              <a:latin typeface="Times New Roman" panose="02020603050405020304" pitchFamily="18" charset="0"/>
              <a:ea typeface="Times New Roman" panose="02020603050405020304" pitchFamily="18" charset="0"/>
            </a:endParaRPr>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extLst>
      <p:ext uri="{BB962C8B-B14F-4D97-AF65-F5344CB8AC3E}">
        <p14:creationId xmlns:p14="http://schemas.microsoft.com/office/powerpoint/2010/main" val="3488055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r>
              <a:rPr lang="bg-BG" sz="2800" b="1" cap="all" dirty="0">
                <a:solidFill>
                  <a:schemeClr val="tx1">
                    <a:lumMod val="65000"/>
                    <a:lumOff val="35000"/>
                  </a:schemeClr>
                </a:solidFill>
                <a:latin typeface="Times New Roman" pitchFamily="18" charset="0"/>
                <a:cs typeface="Times New Roman" pitchFamily="18" charset="0"/>
              </a:rPr>
              <a:t>ВИДОВЕ АДМИНИСТРАТИВНИ ПРАВООТНОШЕНИЯ</a:t>
            </a:r>
          </a:p>
        </p:txBody>
      </p:sp>
      <p:sp>
        <p:nvSpPr>
          <p:cNvPr id="4099" name="Rectangle 3"/>
          <p:cNvSpPr>
            <a:spLocks noGrp="1" noChangeArrowheads="1"/>
          </p:cNvSpPr>
          <p:nvPr>
            <p:ph idx="1"/>
          </p:nvPr>
        </p:nvSpPr>
        <p:spPr>
          <a:xfrm>
            <a:off x="457200" y="1855788"/>
            <a:ext cx="8229600" cy="4525962"/>
          </a:xfrm>
        </p:spPr>
        <p:txBody>
          <a:bodyPr/>
          <a:lstStyle/>
          <a:p>
            <a:pPr algn="just" eaLnBrk="1" hangingPunct="1"/>
            <a:r>
              <a:rPr lang="bg-BG" sz="2400" dirty="0">
                <a:latin typeface="Times New Roman" pitchFamily="18" charset="0"/>
                <a:cs typeface="Times New Roman" pitchFamily="18" charset="0"/>
              </a:rPr>
              <a:t>Според съдържанието на правния акт, от който възникват, изменят се и се прекратяват административните правоотношения (ИАА, ОАА, НАА).</a:t>
            </a:r>
          </a:p>
          <a:p>
            <a:pPr algn="just" eaLnBrk="1" hangingPunct="1"/>
            <a:r>
              <a:rPr lang="bg-BG" sz="2400" dirty="0">
                <a:latin typeface="Times New Roman" pitchFamily="18" charset="0"/>
                <a:cs typeface="Times New Roman" pitchFamily="18" charset="0"/>
              </a:rPr>
              <a:t>Според управленското им въздействие (вертикални, хоризонтални).</a:t>
            </a:r>
          </a:p>
          <a:p>
            <a:pPr algn="just" eaLnBrk="1" hangingPunct="1"/>
            <a:r>
              <a:rPr lang="bg-BG" sz="2400" dirty="0">
                <a:latin typeface="Times New Roman" pitchFamily="18" charset="0"/>
                <a:cs typeface="Times New Roman" pitchFamily="18" charset="0"/>
              </a:rPr>
              <a:t>Според това дали източникът им са материалноправни или процесуалноправни норми (материалноправни, процесуалноправни).</a:t>
            </a:r>
            <a:endParaRPr lang="bg-BG" sz="2400" dirty="0">
              <a:solidFill>
                <a:schemeClr val="tx1">
                  <a:lumMod val="75000"/>
                  <a:lumOff val="25000"/>
                </a:schemeClr>
              </a:solidFill>
              <a:latin typeface="Times New Roman" pitchFamily="18" charset="0"/>
              <a:cs typeface="Times New Roman" pitchFamily="18" charset="0"/>
            </a:endParaRPr>
          </a:p>
          <a:p>
            <a:pPr algn="just" eaLnBrk="1" hangingPunct="1"/>
            <a:r>
              <a:rPr lang="bg-BG" sz="2400" dirty="0">
                <a:solidFill>
                  <a:schemeClr val="tx1">
                    <a:lumMod val="75000"/>
                    <a:lumOff val="25000"/>
                  </a:schemeClr>
                </a:solidFill>
                <a:latin typeface="Times New Roman" pitchFamily="18" charset="0"/>
                <a:cs typeface="Times New Roman" pitchFamily="18" charset="0"/>
              </a:rPr>
              <a:t>Според това дали протичат вътре в административния апарат или и извън него (вътрешноведомствени, външноведомствени).</a:t>
            </a:r>
          </a:p>
          <a:p>
            <a:pPr algn="just" eaLnBrk="1" hangingPunct="1"/>
            <a:r>
              <a:rPr lang="bg-BG" sz="2400" dirty="0">
                <a:solidFill>
                  <a:schemeClr val="tx1">
                    <a:lumMod val="75000"/>
                    <a:lumOff val="25000"/>
                  </a:schemeClr>
                </a:solidFill>
                <a:latin typeface="Times New Roman" pitchFamily="18" charset="0"/>
                <a:cs typeface="Times New Roman" pitchFamily="18" charset="0"/>
              </a:rPr>
              <a:t>Според целевото им предназначение.</a:t>
            </a:r>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r>
              <a:rPr lang="bg-BG" sz="2800" b="1" i="1" dirty="0">
                <a:solidFill>
                  <a:schemeClr val="tx1">
                    <a:lumMod val="65000"/>
                    <a:lumOff val="35000"/>
                  </a:schemeClr>
                </a:solidFill>
                <a:latin typeface="Times New Roman" pitchFamily="18" charset="0"/>
                <a:cs typeface="Times New Roman" pitchFamily="18" charset="0"/>
              </a:rPr>
              <a:t>Видове административноправни норми</a:t>
            </a:r>
            <a:endParaRPr lang="bg-BG" sz="2800" b="1" cap="all" dirty="0">
              <a:solidFill>
                <a:schemeClr val="tx1">
                  <a:lumMod val="65000"/>
                  <a:lumOff val="35000"/>
                </a:schemeClr>
              </a:solidFill>
              <a:latin typeface="Times New Roman" pitchFamily="18" charset="0"/>
              <a:cs typeface="Times New Roman" pitchFamily="18" charset="0"/>
            </a:endParaRPr>
          </a:p>
        </p:txBody>
      </p:sp>
      <p:sp>
        <p:nvSpPr>
          <p:cNvPr id="4099" name="Rectangle 3"/>
          <p:cNvSpPr>
            <a:spLocks noGrp="1" noChangeArrowheads="1"/>
          </p:cNvSpPr>
          <p:nvPr>
            <p:ph idx="1"/>
          </p:nvPr>
        </p:nvSpPr>
        <p:spPr>
          <a:xfrm>
            <a:off x="457200" y="1628800"/>
            <a:ext cx="8229600" cy="4752950"/>
          </a:xfrm>
        </p:spPr>
        <p:txBody>
          <a:bodyPr/>
          <a:lstStyle/>
          <a:p>
            <a:pPr algn="just" eaLnBrk="1" hangingPunct="1"/>
            <a:r>
              <a:rPr lang="bg-BG" sz="1800" dirty="0">
                <a:latin typeface="Times New Roman" pitchFamily="18" charset="0"/>
                <a:cs typeface="Times New Roman" pitchFamily="18" charset="0"/>
              </a:rPr>
              <a:t>В зависимост от характера и целта на съдържащото се в тях правно предписание (задължаващи, забраняващи, оправомощаващи/разрешителни).</a:t>
            </a:r>
          </a:p>
          <a:p>
            <a:pPr algn="just" eaLnBrk="1" hangingPunct="1"/>
            <a:r>
              <a:rPr lang="bg-BG" sz="1800" dirty="0">
                <a:latin typeface="Times New Roman" pitchFamily="18" charset="0"/>
                <a:cs typeface="Times New Roman" pitchFamily="18" charset="0"/>
              </a:rPr>
              <a:t>Според времетраенето (срочни, безсрочни).</a:t>
            </a:r>
          </a:p>
          <a:p>
            <a:pPr algn="just" eaLnBrk="1" hangingPunct="1"/>
            <a:r>
              <a:rPr lang="bg-BG" sz="1800" dirty="0">
                <a:latin typeface="Times New Roman" pitchFamily="18" charset="0"/>
                <a:cs typeface="Times New Roman" pitchFamily="18" charset="0"/>
              </a:rPr>
              <a:t>Според териториалните предели на действие (на територията на цялата страна или на територията на община).</a:t>
            </a:r>
          </a:p>
          <a:p>
            <a:pPr algn="just" eaLnBrk="1" hangingPunct="1"/>
            <a:r>
              <a:rPr lang="bg-BG" sz="1800" dirty="0">
                <a:latin typeface="Times New Roman" pitchFamily="18" charset="0"/>
                <a:cs typeface="Times New Roman" pitchFamily="18" charset="0"/>
              </a:rPr>
              <a:t>Според ролята, която изпълняват (материалноправни, процесуалноправни).</a:t>
            </a:r>
          </a:p>
          <a:p>
            <a:pPr algn="just" eaLnBrk="1" hangingPunct="1"/>
            <a:r>
              <a:rPr lang="bg-BG" sz="1800" dirty="0">
                <a:latin typeface="Times New Roman" pitchFamily="18" charset="0"/>
                <a:cs typeface="Times New Roman" pitchFamily="18" charset="0"/>
              </a:rPr>
              <a:t>Според обхвата на случаите, за които се отнасят (общи, специални).</a:t>
            </a:r>
          </a:p>
          <a:p>
            <a:pPr algn="just" eaLnBrk="1" hangingPunct="1"/>
            <a:r>
              <a:rPr lang="bg-BG" sz="1800" dirty="0">
                <a:latin typeface="Times New Roman" pitchFamily="18" charset="0"/>
                <a:cs typeface="Times New Roman" pitchFamily="18" charset="0"/>
              </a:rPr>
              <a:t>В зависимост от това дали съдържанието на правната норма позволява на административния орган да извършва конкретна преценка при приложението й (абсолютно определени, относително определени).</a:t>
            </a:r>
          </a:p>
          <a:p>
            <a:pPr algn="just" eaLnBrk="1" hangingPunct="1"/>
            <a:r>
              <a:rPr lang="bg-BG" sz="1800" dirty="0">
                <a:latin typeface="Times New Roman" pitchFamily="18" charset="0"/>
                <a:cs typeface="Times New Roman" pitchFamily="18" charset="0"/>
              </a:rPr>
              <a:t>Според правно-техническия характер на функциите им (препращащи, бланкетни, дефинитивни, декларативни).</a:t>
            </a:r>
          </a:p>
          <a:p>
            <a:pPr eaLnBrk="1" hangingPunct="1"/>
            <a:endParaRPr lang="bg-BG" dirty="0"/>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pPr marL="0" marR="0">
              <a:spcBef>
                <a:spcPts val="0"/>
              </a:spcBef>
              <a:spcAft>
                <a:spcPts val="0"/>
              </a:spcAft>
            </a:pPr>
            <a:r>
              <a:rPr lang="bg-BG" sz="2000" b="1" dirty="0">
                <a:solidFill>
                  <a:srgbClr val="000000"/>
                </a:solidFill>
                <a:effectLst/>
                <a:latin typeface="Times New Roman" panose="02020603050405020304" pitchFamily="18" charset="0"/>
                <a:ea typeface="Times New Roman" panose="02020603050405020304" pitchFamily="18" charset="0"/>
              </a:rPr>
              <a:t>В зависимост от характера и целта на съдържащото се в тях правно предписание административноправните норми могат да бъдат:</a:t>
            </a:r>
            <a:endParaRPr lang="en-US" sz="2000" b="1" dirty="0">
              <a:effectLst/>
              <a:latin typeface="Times New Roman" panose="02020603050405020304" pitchFamily="18" charset="0"/>
              <a:ea typeface="Times New Roman" panose="02020603050405020304" pitchFamily="18" charset="0"/>
            </a:endParaRPr>
          </a:p>
        </p:txBody>
      </p:sp>
      <p:sp>
        <p:nvSpPr>
          <p:cNvPr id="4099" name="Rectangle 3"/>
          <p:cNvSpPr>
            <a:spLocks noGrp="1" noChangeArrowheads="1"/>
          </p:cNvSpPr>
          <p:nvPr>
            <p:ph idx="1"/>
          </p:nvPr>
        </p:nvSpPr>
        <p:spPr>
          <a:xfrm>
            <a:off x="179512" y="1449106"/>
            <a:ext cx="8856984" cy="4724866"/>
          </a:xfrm>
        </p:spPr>
        <p:txBody>
          <a:bodyPr/>
          <a:lstStyle/>
          <a:p>
            <a:pPr eaLnBrk="1" hangingPunct="1"/>
            <a:r>
              <a:rPr lang="bg-BG" sz="1800" dirty="0">
                <a:solidFill>
                  <a:srgbClr val="000000"/>
                </a:solidFill>
                <a:latin typeface="Times New Roman" panose="02020603050405020304" pitchFamily="18" charset="0"/>
                <a:ea typeface="Times New Roman" panose="02020603050405020304" pitchFamily="18" charset="0"/>
              </a:rPr>
              <a:t>Задължаващи:</a:t>
            </a:r>
            <a:endParaRPr lang="bg-BG" sz="1800" dirty="0">
              <a:solidFill>
                <a:srgbClr val="000000"/>
              </a:solidFill>
              <a:effectLst/>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600" dirty="0">
                <a:solidFill>
                  <a:srgbClr val="000000"/>
                </a:solidFill>
                <a:effectLst/>
                <a:latin typeface="Times New Roman" panose="02020603050405020304" pitchFamily="18" charset="0"/>
                <a:ea typeface="Times New Roman" panose="02020603050405020304" pitchFamily="18" charset="0"/>
              </a:rPr>
              <a:t>Възложителите са длъжни да приложат предвидения в закона ред за възлагане на обществена поръчка, когато са налице основанията за това (чл. 17, ал. 1 от Закона за обществените поръчки).</a:t>
            </a:r>
          </a:p>
          <a:p>
            <a:pPr marL="0" indent="342900" algn="just" eaLnBrk="1" hangingPunct="1">
              <a:spcBef>
                <a:spcPts val="0"/>
              </a:spcBef>
            </a:pPr>
            <a:r>
              <a:rPr lang="bg-BG" sz="1600" dirty="0">
                <a:solidFill>
                  <a:srgbClr val="000000"/>
                </a:solidFill>
                <a:effectLst/>
                <a:latin typeface="Times New Roman" panose="02020603050405020304" pitchFamily="18" charset="0"/>
                <a:ea typeface="Times New Roman" panose="02020603050405020304" pitchFamily="18" charset="0"/>
              </a:rPr>
              <a:t>Гражданите са длъжни при поискване от компетентните длъжностни лица, определени със закон, да удостоверят своята самоличност (чл.6 от Закона за българските лични документи).</a:t>
            </a:r>
            <a:endParaRPr lang="bg-BG" sz="1600" dirty="0">
              <a:solidFill>
                <a:srgbClr val="000000"/>
              </a:solidFill>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600" dirty="0">
                <a:solidFill>
                  <a:srgbClr val="000000"/>
                </a:solidFill>
                <a:effectLst/>
                <a:latin typeface="Times New Roman" panose="02020603050405020304" pitchFamily="18" charset="0"/>
                <a:ea typeface="Times New Roman" panose="02020603050405020304" pitchFamily="18" charset="0"/>
              </a:rPr>
              <a:t>Концентрациите подлежат на задължително предварително уведомяване пред комисията, ако сумата от общите обороти на всички предприятия – участници в концентрацията на територията на Република България през предходната финансова година, надхвърля 25 млн. лв., и оборотът на всяко едно от поне две от предприятията – участници в концентрацията на територията на Република България през предходната финансова година, надхвърля 3 млн. лв. (чл. 24, ал. 1, т. 1 от ЗЗК).</a:t>
            </a:r>
          </a:p>
          <a:p>
            <a:pPr marL="0" indent="342900" algn="just" eaLnBrk="1" hangingPunct="1">
              <a:spcBef>
                <a:spcPts val="0"/>
              </a:spcBef>
            </a:pPr>
            <a:r>
              <a:rPr lang="bg-BG" sz="1600" dirty="0">
                <a:solidFill>
                  <a:srgbClr val="000000"/>
                </a:solidFill>
                <a:effectLst/>
                <a:latin typeface="Times New Roman" panose="02020603050405020304" pitchFamily="18" charset="0"/>
                <a:ea typeface="Times New Roman" panose="02020603050405020304" pitchFamily="18" charset="0"/>
              </a:rPr>
              <a:t>Предприятията са задължени да уведомят комисията за концентрацията след сключването на договора, публичното оповестяване на търговото предложение или придобиването на контрол, но преди предприемането на реални действия по изпълнение на сделката. В определени случаи по искане на страните комисията може да извърши оценка на концентрациите преди сключването на договора или публичното оповестяване на търговото предложение, ако страните представят достатъчно доказателства за намеренията си за сключването на договор или са оповестили публично намерението си да направят търгово предложение (чл. 24, ал. 2 от ЗЗК).</a:t>
            </a:r>
          </a:p>
          <a:p>
            <a:pPr eaLnBrk="1" hangingPunct="1"/>
            <a:endParaRPr lang="en-US" sz="1800" dirty="0">
              <a:effectLst/>
              <a:latin typeface="Times New Roman" panose="02020603050405020304" pitchFamily="18" charset="0"/>
              <a:ea typeface="Times New Roman" panose="02020603050405020304" pitchFamily="18" charset="0"/>
            </a:endParaRPr>
          </a:p>
          <a:p>
            <a:pPr eaLnBrk="1" hangingPunct="1"/>
            <a:endParaRPr lang="bg-BG" dirty="0"/>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extLst>
      <p:ext uri="{BB962C8B-B14F-4D97-AF65-F5344CB8AC3E}">
        <p14:creationId xmlns:p14="http://schemas.microsoft.com/office/powerpoint/2010/main" val="1633809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pPr marL="0" marR="0">
              <a:spcBef>
                <a:spcPts val="0"/>
              </a:spcBef>
              <a:spcAft>
                <a:spcPts val="0"/>
              </a:spcAft>
            </a:pPr>
            <a:r>
              <a:rPr lang="bg-BG" sz="2000" b="1" dirty="0">
                <a:solidFill>
                  <a:srgbClr val="000000"/>
                </a:solidFill>
                <a:effectLst/>
                <a:latin typeface="Times New Roman" panose="02020603050405020304" pitchFamily="18" charset="0"/>
                <a:ea typeface="Times New Roman" panose="02020603050405020304" pitchFamily="18" charset="0"/>
              </a:rPr>
              <a:t>В зависимост от характера и целта на съдържащото се в тях правно предписание административноправните норми могат да бъдат:</a:t>
            </a:r>
            <a:endParaRPr lang="en-US" sz="2000" b="1" dirty="0">
              <a:effectLst/>
              <a:latin typeface="Times New Roman" panose="02020603050405020304" pitchFamily="18" charset="0"/>
              <a:ea typeface="Times New Roman" panose="02020603050405020304" pitchFamily="18" charset="0"/>
            </a:endParaRPr>
          </a:p>
        </p:txBody>
      </p:sp>
      <p:sp>
        <p:nvSpPr>
          <p:cNvPr id="4099" name="Rectangle 3"/>
          <p:cNvSpPr>
            <a:spLocks noGrp="1" noChangeArrowheads="1"/>
          </p:cNvSpPr>
          <p:nvPr>
            <p:ph idx="1"/>
          </p:nvPr>
        </p:nvSpPr>
        <p:spPr>
          <a:xfrm>
            <a:off x="143508" y="1149890"/>
            <a:ext cx="8856984" cy="4724866"/>
          </a:xfrm>
        </p:spPr>
        <p:txBody>
          <a:bodyPr/>
          <a:lstStyle/>
          <a:p>
            <a:pPr algn="r" eaLnBrk="1" hangingPunct="1"/>
            <a:r>
              <a:rPr lang="bg-BG" sz="1800" dirty="0">
                <a:solidFill>
                  <a:srgbClr val="000000"/>
                </a:solidFill>
                <a:latin typeface="Times New Roman" panose="02020603050405020304" pitchFamily="18" charset="0"/>
                <a:ea typeface="Times New Roman" panose="02020603050405020304" pitchFamily="18" charset="0"/>
              </a:rPr>
              <a:t>Забраняващи:</a:t>
            </a:r>
            <a:endParaRPr lang="bg-BG" sz="1800" dirty="0">
              <a:solidFill>
                <a:srgbClr val="000000"/>
              </a:solidFill>
              <a:effectLst/>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Забранена е всяка пряка или непряка дискриминация, основана на пол, раса, народност, етническа принадлежност, човешки геном, гражданство, произход, религия или вяра, образование, убеждения, политическа принадлежност, лично или обществено положение, увреждане, възраст, сексуална ориентация, семейно положение, имуществено състояние или на всякакви други признаци, установени в закон или в международен договор, по който Република България е страна (чл. 4, ал. 1 от Закона за защита от дискриминация).</a:t>
            </a: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Когато на пътя има платно с изградена пътна настилка, обособено за движение на релсови превозни средства, се забранява движението на нерелсови пътни превозни средства по него, с изключение на пътни превозни средства от редовните линии за обществен превоз на пътници (чл.19, ал.2 от Закона за движение по пътищата).</a:t>
            </a:r>
            <a:endParaRPr lang="bg-BG" sz="1800" dirty="0">
              <a:solidFill>
                <a:srgbClr val="000000"/>
              </a:solidFill>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Забранено е поведението на предприятия с монополно или господстващо положение, както и на две или повече предприятия със съвместно господстващо положение, което може да предотврати, ограничи или наруши конкуренцията и да засегне интересите на потребителите, като: [...]</a:t>
            </a:r>
          </a:p>
          <a:p>
            <a:pPr marL="0" indent="0" algn="just" eaLnBrk="1" hangingPunct="1">
              <a:spcBef>
                <a:spcPts val="0"/>
              </a:spcBef>
              <a:buNone/>
            </a:pPr>
            <a:r>
              <a:rPr lang="bg-BG" sz="1800" dirty="0">
                <a:solidFill>
                  <a:srgbClr val="000000"/>
                </a:solidFill>
                <a:effectLst/>
                <a:latin typeface="Times New Roman" panose="02020603050405020304" pitchFamily="18" charset="0"/>
                <a:ea typeface="Times New Roman" panose="02020603050405020304" pitchFamily="18" charset="0"/>
              </a:rPr>
              <a:t>3. прилагане на различни условия за един и същ вид договори по отношение на определени партньори, при което те се поставят в неравноправно положение като конкуренти (чл. 21, т. 3 от ЗЗК).</a:t>
            </a:r>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extLst>
      <p:ext uri="{BB962C8B-B14F-4D97-AF65-F5344CB8AC3E}">
        <p14:creationId xmlns:p14="http://schemas.microsoft.com/office/powerpoint/2010/main" val="28216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pPr marL="0" marR="0">
              <a:spcBef>
                <a:spcPts val="0"/>
              </a:spcBef>
              <a:spcAft>
                <a:spcPts val="0"/>
              </a:spcAft>
            </a:pPr>
            <a:r>
              <a:rPr lang="bg-BG" sz="2000" b="1" dirty="0">
                <a:solidFill>
                  <a:srgbClr val="000000"/>
                </a:solidFill>
                <a:effectLst/>
                <a:latin typeface="Times New Roman" panose="02020603050405020304" pitchFamily="18" charset="0"/>
                <a:ea typeface="Times New Roman" panose="02020603050405020304" pitchFamily="18" charset="0"/>
              </a:rPr>
              <a:t>В зависимост от характера и целта на съдържащото се в тях правно предписание административноправните норми могат да бъдат:</a:t>
            </a:r>
            <a:endParaRPr lang="en-US" sz="2000" b="1" dirty="0">
              <a:effectLst/>
              <a:latin typeface="Times New Roman" panose="02020603050405020304" pitchFamily="18" charset="0"/>
              <a:ea typeface="Times New Roman" panose="02020603050405020304" pitchFamily="18" charset="0"/>
            </a:endParaRPr>
          </a:p>
        </p:txBody>
      </p:sp>
      <p:sp>
        <p:nvSpPr>
          <p:cNvPr id="4099" name="Rectangle 3"/>
          <p:cNvSpPr>
            <a:spLocks noGrp="1" noChangeArrowheads="1"/>
          </p:cNvSpPr>
          <p:nvPr>
            <p:ph idx="1"/>
          </p:nvPr>
        </p:nvSpPr>
        <p:spPr>
          <a:xfrm>
            <a:off x="143508" y="1149890"/>
            <a:ext cx="8856984" cy="4724866"/>
          </a:xfrm>
        </p:spPr>
        <p:txBody>
          <a:bodyPr/>
          <a:lstStyle/>
          <a:p>
            <a:pPr algn="r" eaLnBrk="1" hangingPunct="1"/>
            <a:r>
              <a:rPr lang="bg-BG" sz="1800" dirty="0">
                <a:solidFill>
                  <a:srgbClr val="000000"/>
                </a:solidFill>
                <a:latin typeface="Times New Roman" panose="02020603050405020304" pitchFamily="18" charset="0"/>
                <a:ea typeface="Times New Roman" panose="02020603050405020304" pitchFamily="18" charset="0"/>
              </a:rPr>
              <a:t>Оправомощаващи:</a:t>
            </a:r>
            <a:endParaRPr lang="bg-BG" sz="1800" dirty="0">
              <a:solidFill>
                <a:srgbClr val="000000"/>
              </a:solidFill>
              <a:effectLst/>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Ако избраното име на детето е осмиващо, опозоряващо, обществено неприемливо или несъвместимо с националната чест на българския народ, длъжностното лице има право да откаже вписването му в акта за раждане (чл. 12, ал. 4 от Закона за гражданската регистрация).</a:t>
            </a: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Монополно положение може да се предоставя само със закон в случаите по чл. 18, ал. 4 от Конституцията на Република България (чл. 19, ал. 2 от ЗЗК).</a:t>
            </a:r>
            <a:endParaRPr lang="bg-BG" sz="1800" dirty="0">
              <a:solidFill>
                <a:srgbClr val="000000"/>
              </a:solidFill>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Кметът на общината може да забрани провеждането на събранието, митинга или манифестацията, когато има несъмнени данни, че застрашават обществения ред в съответното населено място (чл. 12, ал. 2, т. 2 от Закона за събранията, митингите и манифестациите).</a:t>
            </a: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Страните и заинтересованите лица имат право да бъдат изслушани от Комисията за защита на конкуренцията в открито заседание преди постановяване на решение по същество (чл. 87, ал. 1 от ЗЗК).</a:t>
            </a:r>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extLst>
      <p:ext uri="{BB962C8B-B14F-4D97-AF65-F5344CB8AC3E}">
        <p14:creationId xmlns:p14="http://schemas.microsoft.com/office/powerpoint/2010/main" val="4184610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pPr marL="0" marR="0">
              <a:spcBef>
                <a:spcPts val="0"/>
              </a:spcBef>
              <a:spcAft>
                <a:spcPts val="0"/>
              </a:spcAft>
            </a:pPr>
            <a:r>
              <a:rPr lang="bg-BG" sz="2400" b="1" dirty="0">
                <a:solidFill>
                  <a:srgbClr val="000000"/>
                </a:solidFill>
                <a:effectLst/>
                <a:latin typeface="Times New Roman" panose="02020603050405020304" pitchFamily="18" charset="0"/>
                <a:ea typeface="Times New Roman" panose="02020603050405020304" pitchFamily="18" charset="0"/>
              </a:rPr>
              <a:t>Според времетраенето си административноправните норми са:</a:t>
            </a:r>
            <a:endParaRPr lang="en-US" sz="2400" b="1" dirty="0">
              <a:effectLst/>
              <a:latin typeface="Times New Roman" panose="02020603050405020304" pitchFamily="18" charset="0"/>
              <a:ea typeface="Times New Roman" panose="02020603050405020304" pitchFamily="18" charset="0"/>
            </a:endParaRPr>
          </a:p>
        </p:txBody>
      </p:sp>
      <p:sp>
        <p:nvSpPr>
          <p:cNvPr id="4099" name="Rectangle 3"/>
          <p:cNvSpPr>
            <a:spLocks noGrp="1" noChangeArrowheads="1"/>
          </p:cNvSpPr>
          <p:nvPr>
            <p:ph idx="1"/>
          </p:nvPr>
        </p:nvSpPr>
        <p:spPr>
          <a:xfrm>
            <a:off x="143508" y="1656884"/>
            <a:ext cx="8856984" cy="4724866"/>
          </a:xfrm>
        </p:spPr>
        <p:txBody>
          <a:bodyPr/>
          <a:lstStyle/>
          <a:p>
            <a:pPr algn="just" eaLnBrk="1" hangingPunct="1"/>
            <a:r>
              <a:rPr lang="bg-BG" sz="1800" dirty="0">
                <a:solidFill>
                  <a:srgbClr val="000000"/>
                </a:solidFill>
                <a:latin typeface="Times New Roman" panose="02020603050405020304" pitchFamily="18" charset="0"/>
                <a:ea typeface="Times New Roman" panose="02020603050405020304" pitchFamily="18" charset="0"/>
              </a:rPr>
              <a:t>Срочни:</a:t>
            </a:r>
            <a:endParaRPr lang="bg-BG" sz="1800" dirty="0">
              <a:solidFill>
                <a:srgbClr val="000000"/>
              </a:solidFill>
              <a:effectLst/>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en-GB" sz="1800" dirty="0">
                <a:solidFill>
                  <a:srgbClr val="000000"/>
                </a:solidFill>
                <a:effectLst/>
                <a:latin typeface="Times New Roman" panose="02020603050405020304" pitchFamily="18" charset="0"/>
                <a:ea typeface="Times New Roman" panose="02020603050405020304" pitchFamily="18" charset="0"/>
              </a:rPr>
              <a:t>В </a:t>
            </a:r>
            <a:r>
              <a:rPr lang="en-GB" sz="1800" dirty="0" err="1">
                <a:solidFill>
                  <a:srgbClr val="000000"/>
                </a:solidFill>
                <a:effectLst/>
                <a:latin typeface="Times New Roman" panose="02020603050405020304" pitchFamily="18" charset="0"/>
                <a:ea typeface="Times New Roman" panose="02020603050405020304" pitchFamily="18" charset="0"/>
              </a:rPr>
              <a:t>тримесечен</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срок</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от</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влизането</a:t>
            </a:r>
            <a:r>
              <a:rPr lang="en-GB" sz="1800" dirty="0">
                <a:solidFill>
                  <a:srgbClr val="000000"/>
                </a:solidFill>
                <a:effectLst/>
                <a:latin typeface="Times New Roman" panose="02020603050405020304" pitchFamily="18" charset="0"/>
                <a:ea typeface="Times New Roman" panose="02020603050405020304" pitchFamily="18" charset="0"/>
              </a:rPr>
              <a:t> в </a:t>
            </a:r>
            <a:r>
              <a:rPr lang="en-GB" sz="1800" dirty="0" err="1">
                <a:solidFill>
                  <a:srgbClr val="000000"/>
                </a:solidFill>
                <a:effectLst/>
                <a:latin typeface="Times New Roman" panose="02020603050405020304" pitchFamily="18" charset="0"/>
                <a:ea typeface="Times New Roman" panose="02020603050405020304" pitchFamily="18" charset="0"/>
              </a:rPr>
              <a:t>сила</a:t>
            </a:r>
            <a:r>
              <a:rPr lang="en-GB" sz="1800" dirty="0">
                <a:solidFill>
                  <a:srgbClr val="000000"/>
                </a:solidFill>
                <a:effectLst/>
                <a:latin typeface="Times New Roman" panose="02020603050405020304" pitchFamily="18" charset="0"/>
                <a:ea typeface="Times New Roman" panose="02020603050405020304" pitchFamily="18" charset="0"/>
              </a:rPr>
              <a:t> на </a:t>
            </a:r>
            <a:r>
              <a:rPr lang="en-GB" sz="1800" dirty="0" err="1">
                <a:solidFill>
                  <a:srgbClr val="000000"/>
                </a:solidFill>
                <a:effectLst/>
                <a:latin typeface="Times New Roman" panose="02020603050405020304" pitchFamily="18" charset="0"/>
                <a:ea typeface="Times New Roman" panose="02020603050405020304" pitchFamily="18" charset="0"/>
              </a:rPr>
              <a:t>този</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закон</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министърът</a:t>
            </a:r>
            <a:r>
              <a:rPr lang="en-GB" sz="1800" dirty="0">
                <a:solidFill>
                  <a:srgbClr val="000000"/>
                </a:solidFill>
                <a:effectLst/>
                <a:latin typeface="Times New Roman" panose="02020603050405020304" pitchFamily="18" charset="0"/>
                <a:ea typeface="Times New Roman" panose="02020603050405020304" pitchFamily="18" charset="0"/>
              </a:rPr>
              <a:t> на </a:t>
            </a:r>
            <a:r>
              <a:rPr lang="en-GB" sz="1800" dirty="0" err="1">
                <a:solidFill>
                  <a:srgbClr val="000000"/>
                </a:solidFill>
                <a:effectLst/>
                <a:latin typeface="Times New Roman" panose="02020603050405020304" pitchFamily="18" charset="0"/>
                <a:ea typeface="Times New Roman" panose="02020603050405020304" pitchFamily="18" charset="0"/>
              </a:rPr>
              <a:t>труда</a:t>
            </a:r>
            <a:r>
              <a:rPr lang="en-GB" sz="1800" dirty="0">
                <a:solidFill>
                  <a:srgbClr val="000000"/>
                </a:solidFill>
                <a:effectLst/>
                <a:latin typeface="Times New Roman" panose="02020603050405020304" pitchFamily="18" charset="0"/>
                <a:ea typeface="Times New Roman" panose="02020603050405020304" pitchFamily="18" charset="0"/>
              </a:rPr>
              <a:t> и </a:t>
            </a:r>
            <a:r>
              <a:rPr lang="en-GB" sz="1800" dirty="0" err="1">
                <a:solidFill>
                  <a:srgbClr val="000000"/>
                </a:solidFill>
                <a:effectLst/>
                <a:latin typeface="Times New Roman" panose="02020603050405020304" pitchFamily="18" charset="0"/>
                <a:ea typeface="Times New Roman" panose="02020603050405020304" pitchFamily="18" charset="0"/>
              </a:rPr>
              <a:t>социалната</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политика</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определя</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членовете</a:t>
            </a:r>
            <a:r>
              <a:rPr lang="en-GB" sz="1800" dirty="0">
                <a:solidFill>
                  <a:srgbClr val="000000"/>
                </a:solidFill>
                <a:effectLst/>
                <a:latin typeface="Times New Roman" panose="02020603050405020304" pitchFamily="18" charset="0"/>
                <a:ea typeface="Times New Roman" panose="02020603050405020304" pitchFamily="18" charset="0"/>
              </a:rPr>
              <a:t> на </a:t>
            </a:r>
            <a:r>
              <a:rPr lang="en-GB" sz="1800" dirty="0" err="1">
                <a:solidFill>
                  <a:srgbClr val="000000"/>
                </a:solidFill>
                <a:effectLst/>
                <a:latin typeface="Times New Roman" panose="02020603050405020304" pitchFamily="18" charset="0"/>
                <a:ea typeface="Times New Roman" panose="02020603050405020304" pitchFamily="18" charset="0"/>
              </a:rPr>
              <a:t>управителния</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съвет</a:t>
            </a:r>
            <a:r>
              <a:rPr lang="en-GB" sz="1800" dirty="0">
                <a:solidFill>
                  <a:srgbClr val="000000"/>
                </a:solidFill>
                <a:effectLst/>
                <a:latin typeface="Times New Roman" panose="02020603050405020304" pitchFamily="18" charset="0"/>
                <a:ea typeface="Times New Roman" panose="02020603050405020304" pitchFamily="18" charset="0"/>
              </a:rPr>
              <a:t> и </a:t>
            </a:r>
            <a:r>
              <a:rPr lang="en-GB" sz="1800" dirty="0" err="1">
                <a:solidFill>
                  <a:srgbClr val="000000"/>
                </a:solidFill>
                <a:effectLst/>
                <a:latin typeface="Times New Roman" panose="02020603050405020304" pitchFamily="18" charset="0"/>
                <a:ea typeface="Times New Roman" panose="02020603050405020304" pitchFamily="18" charset="0"/>
              </a:rPr>
              <a:t>назначава</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изпълнителния</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директор</a:t>
            </a:r>
            <a:r>
              <a:rPr lang="en-GB" sz="1800" dirty="0">
                <a:solidFill>
                  <a:srgbClr val="000000"/>
                </a:solidFill>
                <a:effectLst/>
                <a:latin typeface="Times New Roman" panose="02020603050405020304" pitchFamily="18" charset="0"/>
                <a:ea typeface="Times New Roman" panose="02020603050405020304" pitchFamily="18" charset="0"/>
              </a:rPr>
              <a:t> на </a:t>
            </a:r>
            <a:r>
              <a:rPr lang="en-GB" sz="1800" dirty="0" err="1">
                <a:solidFill>
                  <a:srgbClr val="000000"/>
                </a:solidFill>
                <a:effectLst/>
                <a:latin typeface="Times New Roman" panose="02020603050405020304" pitchFamily="18" charset="0"/>
                <a:ea typeface="Times New Roman" panose="02020603050405020304" pitchFamily="18" charset="0"/>
              </a:rPr>
              <a:t>фонд</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Социална</a:t>
            </a:r>
            <a:r>
              <a:rPr lang="en-GB" sz="1800" dirty="0">
                <a:solidFill>
                  <a:srgbClr val="000000"/>
                </a:solidFill>
                <a:effectLst/>
                <a:latin typeface="Times New Roman" panose="02020603050405020304" pitchFamily="18" charset="0"/>
                <a:ea typeface="Times New Roman" panose="02020603050405020304" pitchFamily="18" charset="0"/>
              </a:rPr>
              <a:t> </a:t>
            </a:r>
            <a:r>
              <a:rPr lang="en-GB" sz="1800" dirty="0" err="1">
                <a:solidFill>
                  <a:srgbClr val="000000"/>
                </a:solidFill>
                <a:effectLst/>
                <a:latin typeface="Times New Roman" panose="02020603050405020304" pitchFamily="18" charset="0"/>
                <a:ea typeface="Times New Roman" panose="02020603050405020304" pitchFamily="18" charset="0"/>
              </a:rPr>
              <a:t>закрила</a:t>
            </a:r>
            <a:r>
              <a:rPr lang="en-GB" sz="1800" dirty="0">
                <a:solidFill>
                  <a:srgbClr val="000000"/>
                </a:solidFill>
                <a:effectLst/>
                <a:latin typeface="Times New Roman" panose="02020603050405020304" pitchFamily="18" charset="0"/>
                <a:ea typeface="Times New Roman" panose="02020603050405020304" pitchFamily="18" charset="0"/>
              </a:rPr>
              <a:t>“ (§ 11, </a:t>
            </a:r>
            <a:r>
              <a:rPr lang="en-GB" sz="1800" dirty="0" err="1">
                <a:solidFill>
                  <a:srgbClr val="000000"/>
                </a:solidFill>
                <a:effectLst/>
                <a:latin typeface="Times New Roman" panose="02020603050405020304" pitchFamily="18" charset="0"/>
                <a:ea typeface="Times New Roman" panose="02020603050405020304" pitchFamily="18" charset="0"/>
              </a:rPr>
              <a:t>ал</a:t>
            </a:r>
            <a:r>
              <a:rPr lang="en-GB" sz="1800" dirty="0">
                <a:solidFill>
                  <a:srgbClr val="000000"/>
                </a:solidFill>
                <a:effectLst/>
                <a:latin typeface="Times New Roman" panose="02020603050405020304" pitchFamily="18" charset="0"/>
                <a:ea typeface="Times New Roman" panose="02020603050405020304" pitchFamily="18" charset="0"/>
              </a:rPr>
              <a:t>. 2 </a:t>
            </a:r>
            <a:r>
              <a:rPr lang="en-GB" sz="1800" dirty="0" err="1">
                <a:solidFill>
                  <a:srgbClr val="000000"/>
                </a:solidFill>
                <a:effectLst/>
                <a:latin typeface="Times New Roman" panose="02020603050405020304" pitchFamily="18" charset="0"/>
                <a:ea typeface="Times New Roman" panose="02020603050405020304" pitchFamily="18" charset="0"/>
              </a:rPr>
              <a:t>от</a:t>
            </a:r>
            <a:r>
              <a:rPr lang="en-GB" sz="1800" dirty="0">
                <a:solidFill>
                  <a:srgbClr val="000000"/>
                </a:solidFill>
                <a:effectLst/>
                <a:latin typeface="Times New Roman" panose="02020603050405020304" pitchFamily="18" charset="0"/>
                <a:ea typeface="Times New Roman" panose="02020603050405020304" pitchFamily="18" charset="0"/>
              </a:rPr>
              <a:t> ПЗР на </a:t>
            </a:r>
            <a:r>
              <a:rPr lang="en-GB" sz="1800" dirty="0" err="1">
                <a:effectLst/>
                <a:latin typeface="Times New Roman" panose="02020603050405020304" pitchFamily="18" charset="0"/>
                <a:ea typeface="Times New Roman" panose="02020603050405020304" pitchFamily="18" charset="0"/>
              </a:rPr>
              <a:t>Закона</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за</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социално</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подпомагане</a:t>
            </a:r>
            <a:r>
              <a:rPr lang="en-GB" sz="1800" dirty="0">
                <a:effectLst/>
                <a:latin typeface="Times New Roman" panose="02020603050405020304" pitchFamily="18" charset="0"/>
                <a:ea typeface="Times New Roman" panose="02020603050405020304" pitchFamily="18" charset="0"/>
              </a:rPr>
              <a:t> (ДВ, </a:t>
            </a:r>
            <a:r>
              <a:rPr lang="en-GB" sz="1800" dirty="0" err="1">
                <a:effectLst/>
                <a:latin typeface="Times New Roman" panose="02020603050405020304" pitchFamily="18" charset="0"/>
                <a:ea typeface="Times New Roman" panose="02020603050405020304" pitchFamily="18" charset="0"/>
              </a:rPr>
              <a:t>бр</a:t>
            </a:r>
            <a:r>
              <a:rPr lang="en-GB" sz="1800" dirty="0">
                <a:effectLst/>
                <a:latin typeface="Times New Roman" panose="02020603050405020304" pitchFamily="18" charset="0"/>
                <a:ea typeface="Times New Roman" panose="02020603050405020304" pitchFamily="18" charset="0"/>
              </a:rPr>
              <a:t>. 51 </a:t>
            </a:r>
            <a:r>
              <a:rPr lang="en-GB" sz="1800" dirty="0" err="1">
                <a:effectLst/>
                <a:latin typeface="Times New Roman" panose="02020603050405020304" pitchFamily="18" charset="0"/>
                <a:ea typeface="Times New Roman" panose="02020603050405020304" pitchFamily="18" charset="0"/>
              </a:rPr>
              <a:t>от</a:t>
            </a:r>
            <a:r>
              <a:rPr lang="en-GB" sz="1800" dirty="0">
                <a:effectLst/>
                <a:latin typeface="Times New Roman" panose="02020603050405020304" pitchFamily="18" charset="0"/>
                <a:ea typeface="Times New Roman" panose="02020603050405020304" pitchFamily="18" charset="0"/>
              </a:rPr>
              <a:t> 2011 г.)</a:t>
            </a:r>
            <a:r>
              <a:rPr lang="en-GB" sz="1800" dirty="0">
                <a:solidFill>
                  <a:srgbClr val="000000"/>
                </a:solidFill>
                <a:effectLst/>
                <a:latin typeface="Times New Roman" panose="02020603050405020304" pitchFamily="18" charset="0"/>
                <a:ea typeface="Times New Roman" panose="02020603050405020304" pitchFamily="18" charset="0"/>
              </a:rPr>
              <a:t>.</a:t>
            </a:r>
            <a:endParaRPr lang="bg-BG" sz="1800" dirty="0">
              <a:solidFill>
                <a:srgbClr val="000000"/>
              </a:solidFill>
              <a:effectLst/>
              <a:latin typeface="Times New Roman" panose="02020603050405020304" pitchFamily="18" charset="0"/>
              <a:ea typeface="Times New Roman" panose="02020603050405020304" pitchFamily="18" charset="0"/>
            </a:endParaRPr>
          </a:p>
          <a:p>
            <a:pPr marL="0" indent="342900" algn="just" eaLnBrk="1" hangingPunct="1">
              <a:spcBef>
                <a:spcPts val="0"/>
              </a:spcBef>
            </a:pPr>
            <a:endParaRPr lang="bg-BG" sz="1800" dirty="0">
              <a:solidFill>
                <a:srgbClr val="000000"/>
              </a:solidFill>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Безсрочни:</a:t>
            </a: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Безработните лица, които отговарят на условията за подпомагане с месечни помощи, се включват в програми за заетост, утвърдени от министъра на труда и социалната политика (чл. 12б, ал. 1 от Закона за социално подпомагане).</a:t>
            </a:r>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extLst>
      <p:ext uri="{BB962C8B-B14F-4D97-AF65-F5344CB8AC3E}">
        <p14:creationId xmlns:p14="http://schemas.microsoft.com/office/powerpoint/2010/main" val="4273977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pPr marL="0" marR="0">
              <a:spcBef>
                <a:spcPts val="0"/>
              </a:spcBef>
              <a:spcAft>
                <a:spcPts val="0"/>
              </a:spcAft>
            </a:pPr>
            <a:r>
              <a:rPr lang="bg-BG" sz="2000" b="1" dirty="0">
                <a:solidFill>
                  <a:srgbClr val="000000"/>
                </a:solidFill>
                <a:effectLst/>
                <a:latin typeface="Times New Roman" panose="02020603050405020304" pitchFamily="18" charset="0"/>
                <a:ea typeface="Times New Roman" panose="02020603050405020304" pitchFamily="18" charset="0"/>
              </a:rPr>
              <a:t>Според териториалните предели на действие административноправните норми се:</a:t>
            </a:r>
            <a:endParaRPr lang="en-US" sz="2000" b="1" dirty="0">
              <a:effectLst/>
              <a:latin typeface="Times New Roman" panose="02020603050405020304" pitchFamily="18" charset="0"/>
              <a:ea typeface="Times New Roman" panose="02020603050405020304" pitchFamily="18" charset="0"/>
            </a:endParaRPr>
          </a:p>
        </p:txBody>
      </p:sp>
      <p:sp>
        <p:nvSpPr>
          <p:cNvPr id="4099" name="Rectangle 3"/>
          <p:cNvSpPr>
            <a:spLocks noGrp="1" noChangeArrowheads="1"/>
          </p:cNvSpPr>
          <p:nvPr>
            <p:ph idx="1"/>
          </p:nvPr>
        </p:nvSpPr>
        <p:spPr>
          <a:xfrm>
            <a:off x="143508" y="1656884"/>
            <a:ext cx="8856984" cy="4724866"/>
          </a:xfrm>
        </p:spPr>
        <p:txBody>
          <a:bodyPr/>
          <a:lstStyle/>
          <a:p>
            <a:pPr algn="just" eaLnBrk="1" hangingPunct="1"/>
            <a:r>
              <a:rPr lang="bg-BG" sz="1800" i="1" dirty="0">
                <a:solidFill>
                  <a:srgbClr val="000000"/>
                </a:solidFill>
                <a:effectLst/>
                <a:latin typeface="Times New Roman" panose="02020603050405020304" pitchFamily="18" charset="0"/>
                <a:ea typeface="Times New Roman" panose="02020603050405020304" pitchFamily="18" charset="0"/>
              </a:rPr>
              <a:t> Прилагат на територията на цялата страна</a:t>
            </a:r>
            <a:r>
              <a:rPr lang="bg-BG" sz="1800" dirty="0">
                <a:solidFill>
                  <a:srgbClr val="000000"/>
                </a:solidFill>
                <a:latin typeface="Times New Roman" panose="02020603050405020304" pitchFamily="18" charset="0"/>
                <a:ea typeface="Times New Roman" panose="02020603050405020304" pitchFamily="18" charset="0"/>
              </a:rPr>
              <a:t>:</a:t>
            </a:r>
            <a:endParaRPr lang="bg-BG" sz="1800" dirty="0">
              <a:solidFill>
                <a:srgbClr val="000000"/>
              </a:solidFill>
              <a:effectLst/>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Разрешението за извършване на музейна дейност може да бъде отнето от министъра на културата по мотивирано предложение на директора на Инспектората, когато частният музей системно нарушава изискванията на закона (чл. 30, ал. 4 от Закона за културното наследство).</a:t>
            </a:r>
          </a:p>
          <a:p>
            <a:pPr marL="0" indent="342900" algn="just" eaLnBrk="1" hangingPunct="1">
              <a:spcBef>
                <a:spcPts val="0"/>
              </a:spcBef>
            </a:pPr>
            <a:endParaRPr lang="bg-BG" sz="1800" dirty="0">
              <a:solidFill>
                <a:srgbClr val="000000"/>
              </a:solidFill>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800" i="1" dirty="0">
                <a:solidFill>
                  <a:srgbClr val="000000"/>
                </a:solidFill>
                <a:effectLst/>
                <a:latin typeface="Times New Roman" panose="02020603050405020304" pitchFamily="18" charset="0"/>
                <a:ea typeface="Times New Roman" panose="02020603050405020304" pitchFamily="18" charset="0"/>
              </a:rPr>
              <a:t>Прилагат за отделни части от територията на страната:</a:t>
            </a:r>
            <a:endParaRPr lang="bg-BG" sz="1800" dirty="0">
              <a:solidFill>
                <a:srgbClr val="000000"/>
              </a:solidFill>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Наредбата се прилага по отношение на всички лица, които живеят постоянно или временно пребивават на територията на Община Пловдив (чл. 1, ал. 4, т. 1 от Наредбата за овладяване популацията на безстопанствените кучета и котки, и регламентиране отглеждането на домашни кучета и котки на територията на община Пловдив).</a:t>
            </a:r>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extLst>
      <p:ext uri="{BB962C8B-B14F-4D97-AF65-F5344CB8AC3E}">
        <p14:creationId xmlns:p14="http://schemas.microsoft.com/office/powerpoint/2010/main" val="2540539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pPr marL="0" marR="0">
              <a:spcBef>
                <a:spcPts val="0"/>
              </a:spcBef>
              <a:spcAft>
                <a:spcPts val="0"/>
              </a:spcAft>
            </a:pPr>
            <a:r>
              <a:rPr lang="bg-BG" sz="2000" b="1" dirty="0">
                <a:solidFill>
                  <a:srgbClr val="000000"/>
                </a:solidFill>
                <a:effectLst/>
                <a:latin typeface="Times New Roman" panose="02020603050405020304" pitchFamily="18" charset="0"/>
                <a:ea typeface="Times New Roman" panose="02020603050405020304" pitchFamily="18" charset="0"/>
              </a:rPr>
              <a:t>Според ролята, която изпълняват:</a:t>
            </a:r>
            <a:endParaRPr lang="en-US" sz="2000" b="1" dirty="0">
              <a:effectLst/>
              <a:latin typeface="Times New Roman" panose="02020603050405020304" pitchFamily="18" charset="0"/>
              <a:ea typeface="Times New Roman" panose="02020603050405020304" pitchFamily="18" charset="0"/>
            </a:endParaRPr>
          </a:p>
        </p:txBody>
      </p:sp>
      <p:sp>
        <p:nvSpPr>
          <p:cNvPr id="4099" name="Rectangle 3"/>
          <p:cNvSpPr>
            <a:spLocks noGrp="1" noChangeArrowheads="1"/>
          </p:cNvSpPr>
          <p:nvPr>
            <p:ph idx="1"/>
          </p:nvPr>
        </p:nvSpPr>
        <p:spPr>
          <a:xfrm>
            <a:off x="143508" y="1656884"/>
            <a:ext cx="8856984" cy="4724866"/>
          </a:xfrm>
        </p:spPr>
        <p:txBody>
          <a:bodyPr/>
          <a:lstStyle/>
          <a:p>
            <a:pPr algn="just" eaLnBrk="1" hangingPunct="1"/>
            <a:r>
              <a:rPr lang="bg-BG" sz="1800" i="1" dirty="0">
                <a:solidFill>
                  <a:srgbClr val="000000"/>
                </a:solidFill>
                <a:effectLst/>
                <a:latin typeface="Times New Roman" panose="02020603050405020304" pitchFamily="18" charset="0"/>
                <a:ea typeface="Times New Roman" panose="02020603050405020304" pitchFamily="18" charset="0"/>
              </a:rPr>
              <a:t> Материалноправни:</a:t>
            </a:r>
          </a:p>
          <a:p>
            <a:pPr marL="0" indent="342900" algn="just" eaLnBrk="1" hangingPunct="1">
              <a:spcBef>
                <a:spcPts val="0"/>
              </a:spcBef>
            </a:pPr>
            <a:r>
              <a:rPr lang="en-GB" sz="1800" dirty="0" err="1">
                <a:effectLst/>
                <a:latin typeface="Times New Roman" panose="02020603050405020304" pitchFamily="18" charset="0"/>
                <a:ea typeface="Times New Roman" panose="02020603050405020304" pitchFamily="18" charset="0"/>
              </a:rPr>
              <a:t>Публична</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общинска</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собственост</a:t>
            </a:r>
            <a:r>
              <a:rPr lang="en-GB" sz="1800" dirty="0">
                <a:effectLst/>
                <a:latin typeface="Times New Roman" panose="02020603050405020304" pitchFamily="18" charset="0"/>
                <a:ea typeface="Times New Roman" panose="02020603050405020304" pitchFamily="18" charset="0"/>
              </a:rPr>
              <a:t> </a:t>
            </a:r>
            <a:r>
              <a:rPr lang="en-GB" sz="1800" dirty="0" err="1">
                <a:effectLst/>
                <a:latin typeface="Times New Roman" panose="02020603050405020304" pitchFamily="18" charset="0"/>
                <a:ea typeface="Times New Roman" panose="02020603050405020304" pitchFamily="18" charset="0"/>
              </a:rPr>
              <a:t>са</a:t>
            </a:r>
            <a:r>
              <a:rPr lang="en-GB" sz="1800" dirty="0">
                <a:effectLst/>
                <a:latin typeface="Times New Roman" panose="02020603050405020304" pitchFamily="18" charset="0"/>
                <a:ea typeface="Times New Roman" panose="02020603050405020304" pitchFamily="18" charset="0"/>
              </a:rPr>
              <a:t>:</a:t>
            </a:r>
            <a:endParaRPr lang="bg-BG"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bg-BG" sz="1800" dirty="0">
                <a:effectLst/>
                <a:latin typeface="Times New Roman" panose="02020603050405020304" pitchFamily="18" charset="0"/>
                <a:ea typeface="Times New Roman" panose="02020603050405020304" pitchFamily="18" charset="0"/>
              </a:rPr>
              <a:t>1. имотите и вещите, определени със закон;</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bg-BG" sz="1800" dirty="0">
                <a:effectLst/>
                <a:latin typeface="Times New Roman" panose="02020603050405020304" pitchFamily="18" charset="0"/>
                <a:ea typeface="Times New Roman" panose="02020603050405020304" pitchFamily="18" charset="0"/>
              </a:rPr>
              <a:t>2. имотите, предназначени за изпълнение на функциите на органите на местното самоуправление и местната администрация;</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bg-BG" sz="1800" dirty="0">
                <a:effectLst/>
                <a:latin typeface="Times New Roman" panose="02020603050405020304" pitchFamily="18" charset="0"/>
                <a:ea typeface="Times New Roman" panose="02020603050405020304" pitchFamily="18" charset="0"/>
              </a:rPr>
              <a:t>3. други имоти, предназначени за трайно задоволяване на обществени потребности от местно значение, определени от общинския съвет (чл. 3, ал. 2 от Закона за общинската собственост)</a:t>
            </a:r>
            <a:r>
              <a:rPr lang="bg-BG" sz="1800" dirty="0">
                <a:solidFill>
                  <a:srgbClr val="000000"/>
                </a:solidFill>
                <a:effectLst/>
                <a:latin typeface="Times New Roman" panose="02020603050405020304" pitchFamily="18" charset="0"/>
                <a:ea typeface="Times New Roman" panose="02020603050405020304" pitchFamily="18" charset="0"/>
              </a:rPr>
              <a:t>.</a:t>
            </a:r>
          </a:p>
          <a:p>
            <a:pPr marL="0" indent="0" algn="just" eaLnBrk="1" hangingPunct="1">
              <a:spcBef>
                <a:spcPts val="0"/>
              </a:spcBef>
              <a:buNone/>
            </a:pPr>
            <a:endParaRPr lang="bg-BG" sz="1800" dirty="0">
              <a:solidFill>
                <a:srgbClr val="000000"/>
              </a:solidFill>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800" i="1" dirty="0">
                <a:solidFill>
                  <a:srgbClr val="000000"/>
                </a:solidFill>
                <a:effectLst/>
                <a:latin typeface="Times New Roman" panose="02020603050405020304" pitchFamily="18" charset="0"/>
                <a:ea typeface="Times New Roman" panose="02020603050405020304" pitchFamily="18" charset="0"/>
              </a:rPr>
              <a:t>Процесуалноправни:</a:t>
            </a:r>
            <a:endParaRPr lang="bg-BG" sz="1800" dirty="0">
              <a:solidFill>
                <a:srgbClr val="000000"/>
              </a:solidFill>
              <a:latin typeface="Times New Roman" panose="02020603050405020304" pitchFamily="18" charset="0"/>
              <a:ea typeface="Times New Roman" panose="02020603050405020304" pitchFamily="18" charset="0"/>
            </a:endParaRPr>
          </a:p>
          <a:p>
            <a:pPr marL="0" indent="34290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Административнонаказателно производство се образува със съставяне на акт за установяване на извършеното административно нарушение (чл. 36, ал. 1 от Закона за административните нарушения и наказания).</a:t>
            </a:r>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extLst>
      <p:ext uri="{BB962C8B-B14F-4D97-AF65-F5344CB8AC3E}">
        <p14:creationId xmlns:p14="http://schemas.microsoft.com/office/powerpoint/2010/main" val="1058224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979712" y="188913"/>
            <a:ext cx="6645176" cy="981075"/>
          </a:xfrm>
        </p:spPr>
        <p:txBody>
          <a:bodyPr/>
          <a:lstStyle/>
          <a:p>
            <a:pPr marL="0" marR="0">
              <a:spcBef>
                <a:spcPts val="0"/>
              </a:spcBef>
              <a:spcAft>
                <a:spcPts val="0"/>
              </a:spcAft>
            </a:pPr>
            <a:r>
              <a:rPr lang="bg-BG" sz="2400" b="1" dirty="0">
                <a:solidFill>
                  <a:srgbClr val="000000"/>
                </a:solidFill>
                <a:effectLst/>
                <a:latin typeface="Times New Roman" panose="02020603050405020304" pitchFamily="18" charset="0"/>
                <a:ea typeface="Times New Roman" panose="02020603050405020304" pitchFamily="18" charset="0"/>
              </a:rPr>
              <a:t>Според обхвата на случаите, за които се отнасят:</a:t>
            </a:r>
            <a:endParaRPr lang="en-US" sz="2400" b="1" dirty="0">
              <a:effectLst/>
              <a:latin typeface="Times New Roman" panose="02020603050405020304" pitchFamily="18" charset="0"/>
              <a:ea typeface="Times New Roman" panose="02020603050405020304" pitchFamily="18" charset="0"/>
            </a:endParaRPr>
          </a:p>
        </p:txBody>
      </p:sp>
      <p:sp>
        <p:nvSpPr>
          <p:cNvPr id="4099" name="Rectangle 3"/>
          <p:cNvSpPr>
            <a:spLocks noGrp="1" noChangeArrowheads="1"/>
          </p:cNvSpPr>
          <p:nvPr>
            <p:ph idx="1"/>
          </p:nvPr>
        </p:nvSpPr>
        <p:spPr>
          <a:xfrm>
            <a:off x="143508" y="1412776"/>
            <a:ext cx="8856984" cy="4968974"/>
          </a:xfrm>
        </p:spPr>
        <p:txBody>
          <a:bodyPr/>
          <a:lstStyle/>
          <a:p>
            <a:pPr algn="just" eaLnBrk="1" hangingPunct="1"/>
            <a:r>
              <a:rPr lang="bg-BG" sz="1800" i="1" dirty="0">
                <a:solidFill>
                  <a:srgbClr val="000000"/>
                </a:solidFill>
                <a:effectLst/>
                <a:latin typeface="Times New Roman" panose="02020603050405020304" pitchFamily="18" charset="0"/>
                <a:ea typeface="Times New Roman" panose="02020603050405020304" pitchFamily="18" charset="0"/>
              </a:rPr>
              <a:t> </a:t>
            </a:r>
          </a:p>
          <a:p>
            <a:pPr algn="just" eaLnBrk="1" hangingPunct="1"/>
            <a:r>
              <a:rPr lang="bg-BG" sz="1800" i="1" dirty="0">
                <a:solidFill>
                  <a:srgbClr val="000000"/>
                </a:solidFill>
                <a:effectLst/>
                <a:latin typeface="Times New Roman" panose="02020603050405020304" pitchFamily="18" charset="0"/>
                <a:ea typeface="Times New Roman" panose="02020603050405020304" pitchFamily="18" charset="0"/>
              </a:rPr>
              <a:t>Общи</a:t>
            </a:r>
            <a:r>
              <a:rPr lang="bg-BG" sz="1800" b="1" i="1" dirty="0">
                <a:solidFill>
                  <a:srgbClr val="000000"/>
                </a:solidFill>
                <a:effectLst/>
                <a:latin typeface="Times New Roman" panose="02020603050405020304" pitchFamily="18" charset="0"/>
                <a:ea typeface="Times New Roman" panose="02020603050405020304" pitchFamily="18" charset="0"/>
              </a:rPr>
              <a:t> </a:t>
            </a:r>
            <a:r>
              <a:rPr lang="bg-BG" sz="1800" i="1" dirty="0">
                <a:solidFill>
                  <a:srgbClr val="000000"/>
                </a:solidFill>
                <a:effectLst/>
                <a:latin typeface="Times New Roman" panose="02020603050405020304" pitchFamily="18" charset="0"/>
                <a:ea typeface="Times New Roman" panose="02020603050405020304" pitchFamily="18" charset="0"/>
              </a:rPr>
              <a:t>(отнасят се за всички случаи от определен вид):</a:t>
            </a:r>
          </a:p>
          <a:p>
            <a:pPr marL="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Законът за авторското право и сродните му права урежда отношенията, свързани със създаването и разпространението на произведенията на литературата, изкуството и науката (чл. 1 от Закона за авторското право и сродните му права).</a:t>
            </a:r>
            <a:endParaRPr lang="bg-BG" sz="1800" i="1" dirty="0">
              <a:solidFill>
                <a:srgbClr val="000000"/>
              </a:solidFill>
              <a:latin typeface="Times New Roman" panose="02020603050405020304" pitchFamily="18" charset="0"/>
              <a:ea typeface="Times New Roman" panose="02020603050405020304" pitchFamily="18" charset="0"/>
            </a:endParaRPr>
          </a:p>
          <a:p>
            <a:pPr marL="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Топлоснабдяването е процес на производство, пренос, доставка, разпределение и потребление на топлинна енергия с топлоносител водна пара и гореща вода за битови и небитови нужди (чл. 125, ал. 1 от Закона за енергетиката).</a:t>
            </a:r>
            <a:endParaRPr lang="bg-BG" sz="1800" dirty="0">
              <a:solidFill>
                <a:srgbClr val="000000"/>
              </a:solidFill>
              <a:latin typeface="Times New Roman" panose="02020603050405020304" pitchFamily="18" charset="0"/>
              <a:ea typeface="Times New Roman" panose="02020603050405020304" pitchFamily="18" charset="0"/>
            </a:endParaRPr>
          </a:p>
          <a:p>
            <a:pPr marL="0" algn="just" eaLnBrk="1" hangingPunct="1">
              <a:spcBef>
                <a:spcPts val="0"/>
              </a:spcBef>
            </a:pPr>
            <a:endParaRPr lang="bg-BG" sz="1800" i="1" dirty="0">
              <a:solidFill>
                <a:srgbClr val="000000"/>
              </a:solidFill>
              <a:effectLst/>
              <a:latin typeface="Times New Roman" panose="02020603050405020304" pitchFamily="18" charset="0"/>
              <a:ea typeface="Times New Roman" panose="02020603050405020304" pitchFamily="18" charset="0"/>
            </a:endParaRPr>
          </a:p>
          <a:p>
            <a:pPr marL="0" algn="just" eaLnBrk="1" hangingPunct="1">
              <a:spcBef>
                <a:spcPts val="0"/>
              </a:spcBef>
            </a:pPr>
            <a:r>
              <a:rPr lang="bg-BG" sz="1800" i="1" dirty="0">
                <a:solidFill>
                  <a:srgbClr val="000000"/>
                </a:solidFill>
                <a:effectLst/>
                <a:latin typeface="Times New Roman" panose="02020603050405020304" pitchFamily="18" charset="0"/>
                <a:ea typeface="Times New Roman" panose="02020603050405020304" pitchFamily="18" charset="0"/>
              </a:rPr>
              <a:t>Специални (нормата се отнася за отделна група от случаи):</a:t>
            </a:r>
          </a:p>
          <a:p>
            <a:pPr marL="0" algn="just" eaLnBrk="1" hangingPunct="1">
              <a:spcBef>
                <a:spcPts val="0"/>
              </a:spcBef>
            </a:pPr>
            <a:r>
              <a:rPr lang="bg-BG" sz="1800" dirty="0">
                <a:solidFill>
                  <a:srgbClr val="000000"/>
                </a:solidFill>
                <a:effectLst/>
                <a:latin typeface="Times New Roman" panose="02020603050405020304" pitchFamily="18" charset="0"/>
                <a:ea typeface="Times New Roman" panose="02020603050405020304" pitchFamily="18" charset="0"/>
              </a:rPr>
              <a:t>Авторското право </a:t>
            </a:r>
            <a:r>
              <a:rPr lang="bg-BG" sz="1800" i="1" dirty="0">
                <a:solidFill>
                  <a:srgbClr val="000000"/>
                </a:solidFill>
                <a:effectLst/>
                <a:latin typeface="Times New Roman" panose="02020603050405020304" pitchFamily="18" charset="0"/>
                <a:ea typeface="Times New Roman" panose="02020603050405020304" pitchFamily="18" charset="0"/>
              </a:rPr>
              <a:t>върху филм или друго аудио-визуално произведение</a:t>
            </a:r>
            <a:r>
              <a:rPr lang="bg-BG" sz="1800" dirty="0">
                <a:solidFill>
                  <a:srgbClr val="000000"/>
                </a:solidFill>
                <a:effectLst/>
                <a:latin typeface="Times New Roman" panose="02020603050405020304" pitchFamily="18" charset="0"/>
                <a:ea typeface="Times New Roman" panose="02020603050405020304" pitchFamily="18" charset="0"/>
              </a:rPr>
              <a:t> принадлежи на режисьора, сценариста и оператора. При анимационни филми авторско право има и художник-постановчикът (чл. 62, ал. 1 от ЗАПСП).</a:t>
            </a:r>
            <a:endParaRPr lang="bg-BG" sz="1800" i="1" dirty="0">
              <a:solidFill>
                <a:srgbClr val="000000"/>
              </a:solidFill>
              <a:latin typeface="Times New Roman" panose="02020603050405020304" pitchFamily="18" charset="0"/>
              <a:ea typeface="Times New Roman" panose="02020603050405020304" pitchFamily="18" charset="0"/>
            </a:endParaRPr>
          </a:p>
          <a:p>
            <a:pPr marL="0" algn="just" eaLnBrk="1" hangingPunct="1">
              <a:spcBef>
                <a:spcPts val="0"/>
              </a:spcBef>
            </a:pPr>
            <a:r>
              <a:rPr lang="bg-BG" sz="1800" i="1" dirty="0">
                <a:solidFill>
                  <a:srgbClr val="000000"/>
                </a:solidFill>
                <a:effectLst/>
                <a:latin typeface="Times New Roman" panose="02020603050405020304" pitchFamily="18" charset="0"/>
                <a:ea typeface="Times New Roman" panose="02020603050405020304" pitchFamily="18" charset="0"/>
              </a:rPr>
              <a:t>Производството на топлинна енергия</a:t>
            </a:r>
            <a:r>
              <a:rPr lang="bg-BG" sz="1800" dirty="0">
                <a:solidFill>
                  <a:srgbClr val="000000"/>
                </a:solidFill>
                <a:effectLst/>
                <a:latin typeface="Times New Roman" panose="02020603050405020304" pitchFamily="18" charset="0"/>
                <a:ea typeface="Times New Roman" panose="02020603050405020304" pitchFamily="18" charset="0"/>
              </a:rPr>
              <a:t> се извършва от енергийно предприятие, получило лицензия за производство по реда на този закон (чл. 126, ал. 1 от Закона за енергетиката).</a:t>
            </a:r>
            <a:endParaRPr lang="bg-BG" sz="1800" i="1" dirty="0">
              <a:solidFill>
                <a:srgbClr val="000000"/>
              </a:solidFill>
              <a:effectLst/>
              <a:latin typeface="Times New Roman" panose="02020603050405020304" pitchFamily="18" charset="0"/>
              <a:ea typeface="Times New Roman" panose="02020603050405020304" pitchFamily="18" charset="0"/>
            </a:endParaRPr>
          </a:p>
        </p:txBody>
      </p:sp>
      <p:sp>
        <p:nvSpPr>
          <p:cNvPr id="5" name="Footer Placeholder 3"/>
          <p:cNvSpPr>
            <a:spLocks noGrp="1"/>
          </p:cNvSpPr>
          <p:nvPr>
            <p:ph type="ftr" sz="quarter" idx="11"/>
          </p:nvPr>
        </p:nvSpPr>
        <p:spPr>
          <a:xfrm>
            <a:off x="1043608" y="6381750"/>
            <a:ext cx="7344816" cy="476250"/>
          </a:xfrm>
        </p:spPr>
        <p:txBody>
          <a:bodyPr/>
          <a:lstStyle/>
          <a:p>
            <a:pPr>
              <a:defRPr/>
            </a:pPr>
            <a:r>
              <a:rPr lang="en-US" sz="2000" dirty="0">
                <a:solidFill>
                  <a:schemeClr val="bg1"/>
                </a:solidFill>
                <a:latin typeface="Times New Roman" pitchFamily="18" charset="0"/>
                <a:cs typeface="Times New Roman" pitchFamily="18" charset="0"/>
              </a:rPr>
              <a:t>LAWN</a:t>
            </a:r>
            <a:r>
              <a:rPr lang="bg-BG" sz="2000" dirty="0">
                <a:solidFill>
                  <a:schemeClr val="bg1"/>
                </a:solidFill>
                <a:latin typeface="Times New Roman" pitchFamily="18" charset="0"/>
                <a:cs typeface="Times New Roman" pitchFamily="18" charset="0"/>
              </a:rPr>
              <a:t> 302 Административно право и административен процес</a:t>
            </a:r>
            <a:endParaRPr lang="es-ES" sz="2000" dirty="0">
              <a:solidFill>
                <a:schemeClr val="bg1"/>
              </a:solidFill>
              <a:latin typeface="Times New Roman" pitchFamily="18" charset="0"/>
              <a:cs typeface="Times New Roman" pitchFamily="18" charset="0"/>
            </a:endParaRPr>
          </a:p>
          <a:p>
            <a:pPr>
              <a:defRPr/>
            </a:pPr>
            <a:endParaRPr lang="es-ES" dirty="0"/>
          </a:p>
        </p:txBody>
      </p:sp>
    </p:spTree>
    <p:extLst>
      <p:ext uri="{BB962C8B-B14F-4D97-AF65-F5344CB8AC3E}">
        <p14:creationId xmlns:p14="http://schemas.microsoft.com/office/powerpoint/2010/main" val="2612318132"/>
      </p:ext>
    </p:extLst>
  </p:cSld>
  <p:clrMapOvr>
    <a:masterClrMapping/>
  </p:clrMapOvr>
</p:sld>
</file>

<file path=ppt/theme/theme1.xml><?xml version="1.0" encoding="utf-8"?>
<a:theme xmlns:a="http://schemas.openxmlformats.org/drawingml/2006/main" name="Diseño predeterminad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7221</TotalTime>
  <Words>2098</Words>
  <Application>Microsoft Office PowerPoint</Application>
  <PresentationFormat>On-screen Show (4:3)</PresentationFormat>
  <Paragraphs>94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Diseño predeterminado</vt:lpstr>
      <vt:lpstr>ВЪПРОС № 3: АДМИНИСТРАТИВНОПРАВНИ НОРМИ И АДМИНИСТРАТИВНИ ПРАВООТНОШЕНИЯ</vt:lpstr>
      <vt:lpstr>Видове административноправни норми</vt:lpstr>
      <vt:lpstr>В зависимост от характера и целта на съдържащото се в тях правно предписание административноправните норми могат да бъдат:</vt:lpstr>
      <vt:lpstr>В зависимост от характера и целта на съдържащото се в тях правно предписание административноправните норми могат да бъдат:</vt:lpstr>
      <vt:lpstr>В зависимост от характера и целта на съдържащото се в тях правно предписание административноправните норми могат да бъдат:</vt:lpstr>
      <vt:lpstr>Според времетраенето си административноправните норми са:</vt:lpstr>
      <vt:lpstr>Според териториалните предели на действие административноправните норми се:</vt:lpstr>
      <vt:lpstr>Според ролята, която изпълняват:</vt:lpstr>
      <vt:lpstr>Според обхвата на случаите, за които се отнасят:</vt:lpstr>
      <vt:lpstr>Според обхвата на случаите, за които се отнасят:</vt:lpstr>
      <vt:lpstr>В зависимост от това дали съдържанието на правната норма позволява на административния орган да извършва конкретна преценка при приложението ѝ:</vt:lpstr>
      <vt:lpstr>Норми с правно-технически функции:</vt:lpstr>
      <vt:lpstr>ВИДОВЕ АДМИНИСТРАТИВНИ ПРАВООТНОШЕНИЯ</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NPLP STairska</cp:lastModifiedBy>
  <cp:revision>763</cp:revision>
  <dcterms:created xsi:type="dcterms:W3CDTF">2010-05-23T14:28:12Z</dcterms:created>
  <dcterms:modified xsi:type="dcterms:W3CDTF">2023-10-03T20:57:10Z</dcterms:modified>
</cp:coreProperties>
</file>