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3" r:id="rId1"/>
  </p:sldMasterIdLst>
  <p:notesMasterIdLst>
    <p:notesMasterId r:id="rId43"/>
  </p:notesMasterIdLst>
  <p:handoutMasterIdLst>
    <p:handoutMasterId r:id="rId44"/>
  </p:handoutMasterIdLst>
  <p:sldIdLst>
    <p:sldId id="256" r:id="rId2"/>
    <p:sldId id="270" r:id="rId3"/>
    <p:sldId id="257" r:id="rId4"/>
    <p:sldId id="271" r:id="rId5"/>
    <p:sldId id="273" r:id="rId6"/>
    <p:sldId id="326" r:id="rId7"/>
    <p:sldId id="272" r:id="rId8"/>
    <p:sldId id="274" r:id="rId9"/>
    <p:sldId id="275" r:id="rId10"/>
    <p:sldId id="307" r:id="rId11"/>
    <p:sldId id="322" r:id="rId12"/>
    <p:sldId id="281" r:id="rId13"/>
    <p:sldId id="284" r:id="rId14"/>
    <p:sldId id="317" r:id="rId15"/>
    <p:sldId id="282" r:id="rId16"/>
    <p:sldId id="316" r:id="rId17"/>
    <p:sldId id="321" r:id="rId18"/>
    <p:sldId id="318" r:id="rId19"/>
    <p:sldId id="283" r:id="rId20"/>
    <p:sldId id="285" r:id="rId21"/>
    <p:sldId id="306" r:id="rId22"/>
    <p:sldId id="288" r:id="rId23"/>
    <p:sldId id="287" r:id="rId24"/>
    <p:sldId id="289" r:id="rId25"/>
    <p:sldId id="292" r:id="rId26"/>
    <p:sldId id="312" r:id="rId27"/>
    <p:sldId id="293" r:id="rId28"/>
    <p:sldId id="294" r:id="rId29"/>
    <p:sldId id="296" r:id="rId30"/>
    <p:sldId id="311" r:id="rId31"/>
    <p:sldId id="300" r:id="rId32"/>
    <p:sldId id="325" r:id="rId33"/>
    <p:sldId id="319" r:id="rId34"/>
    <p:sldId id="320" r:id="rId35"/>
    <p:sldId id="323" r:id="rId36"/>
    <p:sldId id="324" r:id="rId37"/>
    <p:sldId id="304" r:id="rId38"/>
    <p:sldId id="301" r:id="rId39"/>
    <p:sldId id="303" r:id="rId40"/>
    <p:sldId id="308" r:id="rId41"/>
    <p:sldId id="309" r:id="rId42"/>
  </p:sldIdLst>
  <p:sldSz cx="9144000" cy="6858000" type="screen4x3"/>
  <p:notesSz cx="6858000" cy="9144000"/>
  <p:defaultTextStyle>
    <a:defPPr>
      <a:defRPr lang="bg-BG"/>
    </a:defPPr>
    <a:lvl1pPr algn="ctr" rtl="0" fontAlgn="base">
      <a:spcBef>
        <a:spcPct val="0"/>
      </a:spcBef>
      <a:spcAft>
        <a:spcPct val="0"/>
      </a:spcAft>
      <a:defRPr sz="3200" b="1" kern="1200">
        <a:solidFill>
          <a:srgbClr val="FF3300"/>
        </a:solidFill>
        <a:latin typeface="Arial" charset="0"/>
        <a:ea typeface="+mn-ea"/>
        <a:cs typeface="+mn-cs"/>
      </a:defRPr>
    </a:lvl1pPr>
    <a:lvl2pPr marL="457200" algn="ctr" rtl="0" fontAlgn="base">
      <a:spcBef>
        <a:spcPct val="0"/>
      </a:spcBef>
      <a:spcAft>
        <a:spcPct val="0"/>
      </a:spcAft>
      <a:defRPr sz="3200" b="1" kern="1200">
        <a:solidFill>
          <a:srgbClr val="FF3300"/>
        </a:solidFill>
        <a:latin typeface="Arial" charset="0"/>
        <a:ea typeface="+mn-ea"/>
        <a:cs typeface="+mn-cs"/>
      </a:defRPr>
    </a:lvl2pPr>
    <a:lvl3pPr marL="914400" algn="ctr" rtl="0" fontAlgn="base">
      <a:spcBef>
        <a:spcPct val="0"/>
      </a:spcBef>
      <a:spcAft>
        <a:spcPct val="0"/>
      </a:spcAft>
      <a:defRPr sz="3200" b="1" kern="1200">
        <a:solidFill>
          <a:srgbClr val="FF3300"/>
        </a:solidFill>
        <a:latin typeface="Arial" charset="0"/>
        <a:ea typeface="+mn-ea"/>
        <a:cs typeface="+mn-cs"/>
      </a:defRPr>
    </a:lvl3pPr>
    <a:lvl4pPr marL="1371600" algn="ctr" rtl="0" fontAlgn="base">
      <a:spcBef>
        <a:spcPct val="0"/>
      </a:spcBef>
      <a:spcAft>
        <a:spcPct val="0"/>
      </a:spcAft>
      <a:defRPr sz="3200" b="1" kern="1200">
        <a:solidFill>
          <a:srgbClr val="FF3300"/>
        </a:solidFill>
        <a:latin typeface="Arial" charset="0"/>
        <a:ea typeface="+mn-ea"/>
        <a:cs typeface="+mn-cs"/>
      </a:defRPr>
    </a:lvl4pPr>
    <a:lvl5pPr marL="1828800" algn="ctr" rtl="0" fontAlgn="base">
      <a:spcBef>
        <a:spcPct val="0"/>
      </a:spcBef>
      <a:spcAft>
        <a:spcPct val="0"/>
      </a:spcAft>
      <a:defRPr sz="3200" b="1" kern="1200">
        <a:solidFill>
          <a:srgbClr val="FF3300"/>
        </a:solidFill>
        <a:latin typeface="Arial" charset="0"/>
        <a:ea typeface="+mn-ea"/>
        <a:cs typeface="+mn-cs"/>
      </a:defRPr>
    </a:lvl5pPr>
    <a:lvl6pPr marL="2286000" algn="l" defTabSz="914400" rtl="0" eaLnBrk="1" latinLnBrk="0" hangingPunct="1">
      <a:defRPr sz="3200" b="1" kern="1200">
        <a:solidFill>
          <a:srgbClr val="FF3300"/>
        </a:solidFill>
        <a:latin typeface="Arial" charset="0"/>
        <a:ea typeface="+mn-ea"/>
        <a:cs typeface="+mn-cs"/>
      </a:defRPr>
    </a:lvl6pPr>
    <a:lvl7pPr marL="2743200" algn="l" defTabSz="914400" rtl="0" eaLnBrk="1" latinLnBrk="0" hangingPunct="1">
      <a:defRPr sz="3200" b="1" kern="1200">
        <a:solidFill>
          <a:srgbClr val="FF3300"/>
        </a:solidFill>
        <a:latin typeface="Arial" charset="0"/>
        <a:ea typeface="+mn-ea"/>
        <a:cs typeface="+mn-cs"/>
      </a:defRPr>
    </a:lvl7pPr>
    <a:lvl8pPr marL="3200400" algn="l" defTabSz="914400" rtl="0" eaLnBrk="1" latinLnBrk="0" hangingPunct="1">
      <a:defRPr sz="3200" b="1" kern="1200">
        <a:solidFill>
          <a:srgbClr val="FF3300"/>
        </a:solidFill>
        <a:latin typeface="Arial" charset="0"/>
        <a:ea typeface="+mn-ea"/>
        <a:cs typeface="+mn-cs"/>
      </a:defRPr>
    </a:lvl8pPr>
    <a:lvl9pPr marL="3657600" algn="l" defTabSz="914400" rtl="0" eaLnBrk="1" latinLnBrk="0" hangingPunct="1">
      <a:defRPr sz="3200" b="1" kern="1200">
        <a:solidFill>
          <a:srgbClr val="FF3300"/>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00" autoAdjust="0"/>
    <p:restoredTop sz="94660"/>
  </p:normalViewPr>
  <p:slideViewPr>
    <p:cSldViewPr>
      <p:cViewPr varScale="1">
        <p:scale>
          <a:sx n="110" d="100"/>
          <a:sy n="110" d="100"/>
        </p:scale>
        <p:origin x="196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b="0">
                <a:solidFill>
                  <a:schemeClr val="tx1"/>
                </a:solidFill>
              </a:defRPr>
            </a:lvl1pPr>
          </a:lstStyle>
          <a:p>
            <a:endParaRPr lang="bg-BG" altLang="bg-BG"/>
          </a:p>
        </p:txBody>
      </p:sp>
      <p:sp>
        <p:nvSpPr>
          <p:cNvPr id="66563"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defRPr>
            </a:lvl1pPr>
          </a:lstStyle>
          <a:p>
            <a:endParaRPr lang="bg-BG" altLang="bg-BG"/>
          </a:p>
        </p:txBody>
      </p:sp>
      <p:sp>
        <p:nvSpPr>
          <p:cNvPr id="66564"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b="0">
                <a:solidFill>
                  <a:schemeClr val="tx1"/>
                </a:solidFill>
              </a:defRPr>
            </a:lvl1pPr>
          </a:lstStyle>
          <a:p>
            <a:endParaRPr lang="bg-BG" altLang="bg-BG"/>
          </a:p>
        </p:txBody>
      </p:sp>
      <p:sp>
        <p:nvSpPr>
          <p:cNvPr id="66565"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defRPr>
            </a:lvl1pPr>
          </a:lstStyle>
          <a:p>
            <a:fld id="{D1B8A8BA-E614-4C3A-A807-10B67F998986}" type="slidenum">
              <a:rPr lang="bg-BG" altLang="bg-BG"/>
              <a:pPr/>
              <a:t>‹#›</a:t>
            </a:fld>
            <a:endParaRPr lang="bg-BG" altLang="bg-BG"/>
          </a:p>
        </p:txBody>
      </p:sp>
    </p:spTree>
    <p:extLst>
      <p:ext uri="{BB962C8B-B14F-4D97-AF65-F5344CB8AC3E}">
        <p14:creationId xmlns:p14="http://schemas.microsoft.com/office/powerpoint/2010/main" val="4983603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b="0">
                <a:solidFill>
                  <a:schemeClr val="tx1"/>
                </a:solidFill>
              </a:defRPr>
            </a:lvl1pPr>
          </a:lstStyle>
          <a:p>
            <a:endParaRPr lang="bg-BG" altLang="bg-BG"/>
          </a:p>
        </p:txBody>
      </p:sp>
      <p:sp>
        <p:nvSpPr>
          <p:cNvPr id="1536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defRPr>
            </a:lvl1pPr>
          </a:lstStyle>
          <a:p>
            <a:endParaRPr lang="bg-BG" altLang="bg-BG"/>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bg-BG" altLang="bg-BG"/>
              <a:t>Click to edit Master text styles</a:t>
            </a:r>
          </a:p>
          <a:p>
            <a:pPr lvl="1"/>
            <a:r>
              <a:rPr lang="bg-BG" altLang="bg-BG"/>
              <a:t>Second level</a:t>
            </a:r>
          </a:p>
          <a:p>
            <a:pPr lvl="2"/>
            <a:r>
              <a:rPr lang="bg-BG" altLang="bg-BG"/>
              <a:t>Third level</a:t>
            </a:r>
          </a:p>
          <a:p>
            <a:pPr lvl="3"/>
            <a:r>
              <a:rPr lang="bg-BG" altLang="bg-BG"/>
              <a:t>Fourth level</a:t>
            </a:r>
          </a:p>
          <a:p>
            <a:pPr lvl="4"/>
            <a:r>
              <a:rPr lang="bg-BG" altLang="bg-BG"/>
              <a:t>Fifth level</a:t>
            </a:r>
          </a:p>
        </p:txBody>
      </p:sp>
      <p:sp>
        <p:nvSpPr>
          <p:cNvPr id="1536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b="0">
                <a:solidFill>
                  <a:schemeClr val="tx1"/>
                </a:solidFill>
              </a:defRPr>
            </a:lvl1pPr>
          </a:lstStyle>
          <a:p>
            <a:endParaRPr lang="bg-BG" altLang="bg-BG"/>
          </a:p>
        </p:txBody>
      </p:sp>
      <p:sp>
        <p:nvSpPr>
          <p:cNvPr id="1536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defRPr>
            </a:lvl1pPr>
          </a:lstStyle>
          <a:p>
            <a:fld id="{517DA693-09D6-497D-8AE1-C74FE5DFEA56}" type="slidenum">
              <a:rPr lang="bg-BG" altLang="bg-BG"/>
              <a:pPr/>
              <a:t>‹#›</a:t>
            </a:fld>
            <a:endParaRPr lang="bg-BG" altLang="bg-BG"/>
          </a:p>
        </p:txBody>
      </p:sp>
    </p:spTree>
    <p:extLst>
      <p:ext uri="{BB962C8B-B14F-4D97-AF65-F5344CB8AC3E}">
        <p14:creationId xmlns:p14="http://schemas.microsoft.com/office/powerpoint/2010/main" val="317289955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a:t>Click to edit Master title style</a:t>
            </a:r>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r>
              <a:rPr lang="bg-BG" altLang="bg-BG"/>
              <a:t>Юлиана Пенева</a:t>
            </a:r>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r>
              <a:rPr lang="en-US" altLang="bg-BG"/>
              <a:t>CSCB686 - </a:t>
            </a:r>
            <a:r>
              <a:rPr lang="bg-BG" altLang="bg-BG"/>
              <a:t>лекция 11</a:t>
            </a:r>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A80B5B90-14F0-4FC8-87AC-9769763A99D2}" type="slidenum">
              <a:rPr lang="bg-BG" altLang="bg-BG" smtClean="0"/>
              <a:pPr/>
              <a:t>‹#›</a:t>
            </a:fld>
            <a:endParaRPr lang="bg-BG" altLang="bg-BG"/>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r>
              <a:rPr lang="bg-BG" altLang="bg-BG"/>
              <a:t>Юлиана Пенева</a:t>
            </a:r>
          </a:p>
        </p:txBody>
      </p:sp>
      <p:sp>
        <p:nvSpPr>
          <p:cNvPr id="5" name="Footer Placeholder 4"/>
          <p:cNvSpPr>
            <a:spLocks noGrp="1"/>
          </p:cNvSpPr>
          <p:nvPr>
            <p:ph type="ftr" sz="quarter" idx="11"/>
          </p:nvPr>
        </p:nvSpPr>
        <p:spPr/>
        <p:txBody>
          <a:bodyPr/>
          <a:lstStyle/>
          <a:p>
            <a:r>
              <a:rPr lang="en-US" altLang="bg-BG"/>
              <a:t>CSCB686 - </a:t>
            </a:r>
            <a:r>
              <a:rPr lang="bg-BG" altLang="bg-BG"/>
              <a:t>лекция 11</a:t>
            </a:r>
          </a:p>
        </p:txBody>
      </p:sp>
      <p:sp>
        <p:nvSpPr>
          <p:cNvPr id="6" name="Slide Number Placeholder 5"/>
          <p:cNvSpPr>
            <a:spLocks noGrp="1"/>
          </p:cNvSpPr>
          <p:nvPr>
            <p:ph type="sldNum" sz="quarter" idx="12"/>
          </p:nvPr>
        </p:nvSpPr>
        <p:spPr/>
        <p:txBody>
          <a:bodyPr/>
          <a:lstStyle/>
          <a:p>
            <a:fld id="{1C3C45B8-62D4-49B5-9E63-57A03DAFBA9B}" type="slidenum">
              <a:rPr lang="bg-BG" altLang="bg-BG" smtClean="0"/>
              <a:pPr/>
              <a:t>‹#›</a:t>
            </a:fld>
            <a:endParaRPr lang="bg-BG" altLang="bg-B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p>
            <a:r>
              <a:rPr kumimoji="0" lang="en-US"/>
              <a:t>Click to edit Master title style</a:t>
            </a:r>
          </a:p>
        </p:txBody>
      </p:sp>
      <p:sp>
        <p:nvSpPr>
          <p:cNvPr id="3" name="Vertical Text Placeholder 2"/>
          <p:cNvSpPr>
            <a:spLocks noGrp="1"/>
          </p:cNvSpPr>
          <p:nvPr>
            <p:ph type="body" orient="vert" idx="1"/>
          </p:nvPr>
        </p:nvSpPr>
        <p:spPr>
          <a:xfrm>
            <a:off x="457200" y="274642"/>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p>
            <a:r>
              <a:rPr lang="bg-BG" altLang="bg-BG"/>
              <a:t>Юлиана Пенева</a:t>
            </a:r>
          </a:p>
        </p:txBody>
      </p:sp>
      <p:sp>
        <p:nvSpPr>
          <p:cNvPr id="5" name="Footer Placeholder 4"/>
          <p:cNvSpPr>
            <a:spLocks noGrp="1"/>
          </p:cNvSpPr>
          <p:nvPr>
            <p:ph type="ftr" sz="quarter" idx="11"/>
          </p:nvPr>
        </p:nvSpPr>
        <p:spPr>
          <a:xfrm>
            <a:off x="457200" y="6556248"/>
            <a:ext cx="3657600" cy="228600"/>
          </a:xfrm>
        </p:spPr>
        <p:txBody>
          <a:bodyPr/>
          <a:lstStyle/>
          <a:p>
            <a:r>
              <a:rPr lang="en-US" altLang="bg-BG"/>
              <a:t>CSCB686 - </a:t>
            </a:r>
            <a:r>
              <a:rPr lang="bg-BG" altLang="bg-BG"/>
              <a:t>лекция 11</a:t>
            </a:r>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3E04664D-D334-4D9B-827D-C1EDFA284481}" type="slidenum">
              <a:rPr lang="bg-BG" altLang="bg-BG" smtClean="0"/>
              <a:pPr/>
              <a:t>‹#›</a:t>
            </a:fld>
            <a:endParaRPr lang="bg-BG" altLang="bg-B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r>
              <a:rPr lang="bg-BG" altLang="bg-BG"/>
              <a:t>Юлиана Пенева</a:t>
            </a:r>
          </a:p>
        </p:txBody>
      </p:sp>
      <p:sp>
        <p:nvSpPr>
          <p:cNvPr id="5" name="Footer Placeholder 4"/>
          <p:cNvSpPr>
            <a:spLocks noGrp="1"/>
          </p:cNvSpPr>
          <p:nvPr>
            <p:ph type="ftr" sz="quarter" idx="11"/>
          </p:nvPr>
        </p:nvSpPr>
        <p:spPr/>
        <p:txBody>
          <a:bodyPr/>
          <a:lstStyle/>
          <a:p>
            <a:r>
              <a:rPr lang="en-US" altLang="bg-BG"/>
              <a:t>CSCB686 - </a:t>
            </a:r>
            <a:r>
              <a:rPr lang="bg-BG" altLang="bg-BG"/>
              <a:t>лекция 11</a:t>
            </a:r>
          </a:p>
        </p:txBody>
      </p:sp>
      <p:sp>
        <p:nvSpPr>
          <p:cNvPr id="6" name="Slide Number Placeholder 5"/>
          <p:cNvSpPr>
            <a:spLocks noGrp="1"/>
          </p:cNvSpPr>
          <p:nvPr>
            <p:ph type="sldNum" sz="quarter" idx="12"/>
          </p:nvPr>
        </p:nvSpPr>
        <p:spPr/>
        <p:txBody>
          <a:bodyPr/>
          <a:lstStyle/>
          <a:p>
            <a:fld id="{0239112C-7F84-4D5F-8142-8142C8F42F29}" type="slidenum">
              <a:rPr lang="bg-BG" altLang="bg-BG" smtClean="0"/>
              <a:pPr/>
              <a:t>‹#›</a:t>
            </a:fld>
            <a:endParaRPr lang="bg-BG" altLang="bg-B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a:t>Click to edit Master title style</a:t>
            </a:r>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r>
              <a:rPr lang="bg-BG" altLang="bg-BG"/>
              <a:t>Юлиана Пенева</a:t>
            </a:r>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r>
              <a:rPr lang="en-US" altLang="bg-BG"/>
              <a:t>CSCB686 - </a:t>
            </a:r>
            <a:r>
              <a:rPr lang="bg-BG" altLang="bg-BG"/>
              <a:t>лекция 11</a:t>
            </a:r>
          </a:p>
        </p:txBody>
      </p:sp>
      <p:sp>
        <p:nvSpPr>
          <p:cNvPr id="6" name="Slide Number Placeholder 5"/>
          <p:cNvSpPr>
            <a:spLocks noGrp="1"/>
          </p:cNvSpPr>
          <p:nvPr>
            <p:ph type="sldNum" sz="quarter" idx="12"/>
          </p:nvPr>
        </p:nvSpPr>
        <p:spPr>
          <a:xfrm>
            <a:off x="6733952" y="6555112"/>
            <a:ext cx="588336" cy="228600"/>
          </a:xfrm>
        </p:spPr>
        <p:txBody>
          <a:bodyPr/>
          <a:lstStyle/>
          <a:p>
            <a:fld id="{DDBD271A-8E5C-4A38-88A9-92CB7CD87624}" type="slidenum">
              <a:rPr lang="bg-BG" altLang="bg-BG" smtClean="0"/>
              <a:pPr/>
              <a:t>‹#›</a:t>
            </a:fld>
            <a:endParaRPr lang="bg-BG" altLang="bg-BG"/>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r>
              <a:rPr lang="bg-BG" altLang="bg-BG"/>
              <a:t>Юлиана Пенева</a:t>
            </a:r>
          </a:p>
        </p:txBody>
      </p:sp>
      <p:sp>
        <p:nvSpPr>
          <p:cNvPr id="6" name="Footer Placeholder 5"/>
          <p:cNvSpPr>
            <a:spLocks noGrp="1"/>
          </p:cNvSpPr>
          <p:nvPr>
            <p:ph type="ftr" sz="quarter" idx="11"/>
          </p:nvPr>
        </p:nvSpPr>
        <p:spPr/>
        <p:txBody>
          <a:bodyPr/>
          <a:lstStyle/>
          <a:p>
            <a:r>
              <a:rPr lang="en-US" altLang="bg-BG"/>
              <a:t>CSCB686 - </a:t>
            </a:r>
            <a:r>
              <a:rPr lang="bg-BG" altLang="bg-BG"/>
              <a:t>лекция 11</a:t>
            </a:r>
          </a:p>
        </p:txBody>
      </p:sp>
      <p:sp>
        <p:nvSpPr>
          <p:cNvPr id="7" name="Slide Number Placeholder 6"/>
          <p:cNvSpPr>
            <a:spLocks noGrp="1"/>
          </p:cNvSpPr>
          <p:nvPr>
            <p:ph type="sldNum" sz="quarter" idx="12"/>
          </p:nvPr>
        </p:nvSpPr>
        <p:spPr/>
        <p:txBody>
          <a:bodyPr/>
          <a:lstStyle/>
          <a:p>
            <a:fld id="{8EDD3F46-7D90-4D40-B3CF-3A1DFF1C9542}" type="slidenum">
              <a:rPr lang="bg-BG" altLang="bg-BG" smtClean="0"/>
              <a:pPr/>
              <a:t>‹#›</a:t>
            </a:fld>
            <a:endParaRPr lang="bg-BG" altLang="bg-B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r>
              <a:rPr lang="bg-BG" altLang="bg-BG"/>
              <a:t>Юлиана Пенева</a:t>
            </a:r>
          </a:p>
        </p:txBody>
      </p:sp>
      <p:sp>
        <p:nvSpPr>
          <p:cNvPr id="8" name="Footer Placeholder 7"/>
          <p:cNvSpPr>
            <a:spLocks noGrp="1"/>
          </p:cNvSpPr>
          <p:nvPr>
            <p:ph type="ftr" sz="quarter" idx="11"/>
          </p:nvPr>
        </p:nvSpPr>
        <p:spPr/>
        <p:txBody>
          <a:bodyPr/>
          <a:lstStyle/>
          <a:p>
            <a:r>
              <a:rPr lang="en-US" altLang="bg-BG"/>
              <a:t>CSCB686 - </a:t>
            </a:r>
            <a:r>
              <a:rPr lang="bg-BG" altLang="bg-BG"/>
              <a:t>лекция 11</a:t>
            </a:r>
          </a:p>
        </p:txBody>
      </p:sp>
      <p:sp>
        <p:nvSpPr>
          <p:cNvPr id="9" name="Slide Number Placeholder 8"/>
          <p:cNvSpPr>
            <a:spLocks noGrp="1"/>
          </p:cNvSpPr>
          <p:nvPr>
            <p:ph type="sldNum" sz="quarter" idx="12"/>
          </p:nvPr>
        </p:nvSpPr>
        <p:spPr/>
        <p:txBody>
          <a:bodyPr/>
          <a:lstStyle/>
          <a:p>
            <a:fld id="{1F4ED594-0428-4884-818B-97F9A369D852}" type="slidenum">
              <a:rPr lang="bg-BG" altLang="bg-BG" smtClean="0"/>
              <a:pPr/>
              <a:t>‹#›</a:t>
            </a:fld>
            <a:endParaRPr lang="bg-BG" altLang="bg-B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r>
              <a:rPr lang="bg-BG" altLang="bg-BG"/>
              <a:t>Юлиана Пенева</a:t>
            </a:r>
          </a:p>
        </p:txBody>
      </p:sp>
      <p:sp>
        <p:nvSpPr>
          <p:cNvPr id="4" name="Footer Placeholder 3"/>
          <p:cNvSpPr>
            <a:spLocks noGrp="1"/>
          </p:cNvSpPr>
          <p:nvPr>
            <p:ph type="ftr" sz="quarter" idx="11"/>
          </p:nvPr>
        </p:nvSpPr>
        <p:spPr/>
        <p:txBody>
          <a:bodyPr/>
          <a:lstStyle/>
          <a:p>
            <a:r>
              <a:rPr lang="en-US" altLang="bg-BG"/>
              <a:t>CSCB686 - </a:t>
            </a:r>
            <a:r>
              <a:rPr lang="bg-BG" altLang="bg-BG"/>
              <a:t>лекция 11</a:t>
            </a:r>
          </a:p>
        </p:txBody>
      </p:sp>
      <p:sp>
        <p:nvSpPr>
          <p:cNvPr id="5" name="Slide Number Placeholder 4"/>
          <p:cNvSpPr>
            <a:spLocks noGrp="1"/>
          </p:cNvSpPr>
          <p:nvPr>
            <p:ph type="sldNum" sz="quarter" idx="12"/>
          </p:nvPr>
        </p:nvSpPr>
        <p:spPr/>
        <p:txBody>
          <a:bodyPr/>
          <a:lstStyle/>
          <a:p>
            <a:fld id="{285B86E5-57C7-4BB0-848C-948EF4E43F5E}" type="slidenum">
              <a:rPr lang="bg-BG" altLang="bg-BG" smtClean="0"/>
              <a:pPr/>
              <a:t>‹#›</a:t>
            </a:fld>
            <a:endParaRPr lang="bg-BG" altLang="bg-B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r>
              <a:rPr lang="bg-BG" altLang="bg-BG"/>
              <a:t>Юлиана Пенева</a:t>
            </a:r>
          </a:p>
        </p:txBody>
      </p:sp>
      <p:sp>
        <p:nvSpPr>
          <p:cNvPr id="3" name="Footer Placeholder 2"/>
          <p:cNvSpPr>
            <a:spLocks noGrp="1"/>
          </p:cNvSpPr>
          <p:nvPr>
            <p:ph type="ftr" sz="quarter" idx="11"/>
          </p:nvPr>
        </p:nvSpPr>
        <p:spPr/>
        <p:txBody>
          <a:bodyPr/>
          <a:lstStyle>
            <a:lvl1pPr>
              <a:defRPr>
                <a:solidFill>
                  <a:schemeClr val="tx2"/>
                </a:solidFill>
              </a:defRPr>
            </a:lvl1pPr>
            <a:extLst/>
          </a:lstStyle>
          <a:p>
            <a:r>
              <a:rPr lang="en-US" altLang="bg-BG"/>
              <a:t>CSCB686 - </a:t>
            </a:r>
            <a:r>
              <a:rPr lang="bg-BG" altLang="bg-BG"/>
              <a:t>лекция 11</a:t>
            </a:r>
          </a:p>
        </p:txBody>
      </p:sp>
      <p:sp>
        <p:nvSpPr>
          <p:cNvPr id="4" name="Slide Number Placeholder 3"/>
          <p:cNvSpPr>
            <a:spLocks noGrp="1"/>
          </p:cNvSpPr>
          <p:nvPr>
            <p:ph type="sldNum" sz="quarter" idx="12"/>
          </p:nvPr>
        </p:nvSpPr>
        <p:spPr/>
        <p:txBody>
          <a:bodyPr/>
          <a:lstStyle/>
          <a:p>
            <a:fld id="{D63C538E-D46B-4768-9688-A08BDF0B8CC5}" type="slidenum">
              <a:rPr lang="bg-BG" altLang="bg-BG" smtClean="0"/>
              <a:pPr/>
              <a:t>‹#›</a:t>
            </a:fld>
            <a:endParaRPr lang="bg-BG" altLang="bg-B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a:t>Click to edit Master title style</a:t>
            </a:r>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r>
              <a:rPr lang="bg-BG" altLang="bg-BG"/>
              <a:t>Юлиана Пенева</a:t>
            </a:r>
          </a:p>
        </p:txBody>
      </p:sp>
      <p:sp>
        <p:nvSpPr>
          <p:cNvPr id="6" name="Footer Placeholder 5"/>
          <p:cNvSpPr>
            <a:spLocks noGrp="1"/>
          </p:cNvSpPr>
          <p:nvPr>
            <p:ph type="ftr" sz="quarter" idx="11"/>
          </p:nvPr>
        </p:nvSpPr>
        <p:spPr/>
        <p:txBody>
          <a:bodyPr/>
          <a:lstStyle/>
          <a:p>
            <a:r>
              <a:rPr lang="en-US" altLang="bg-BG"/>
              <a:t>CSCB686 - </a:t>
            </a:r>
            <a:r>
              <a:rPr lang="bg-BG" altLang="bg-BG"/>
              <a:t>лекция 11</a:t>
            </a:r>
          </a:p>
        </p:txBody>
      </p:sp>
      <p:sp>
        <p:nvSpPr>
          <p:cNvPr id="7" name="Slide Number Placeholder 6"/>
          <p:cNvSpPr>
            <a:spLocks noGrp="1"/>
          </p:cNvSpPr>
          <p:nvPr>
            <p:ph type="sldNum" sz="quarter" idx="12"/>
          </p:nvPr>
        </p:nvSpPr>
        <p:spPr/>
        <p:txBody>
          <a:bodyPr/>
          <a:lstStyle/>
          <a:p>
            <a:fld id="{DFFDCF2D-D3D6-40CA-9F70-69294C05040E}" type="slidenum">
              <a:rPr lang="bg-BG" altLang="bg-BG" smtClean="0"/>
              <a:pPr/>
              <a:t>‹#›</a:t>
            </a:fld>
            <a:endParaRPr lang="bg-BG" altLang="bg-B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a:t>Click to edit Master text styles</a:t>
            </a:r>
          </a:p>
        </p:txBody>
      </p:sp>
      <p:sp>
        <p:nvSpPr>
          <p:cNvPr id="5" name="Date Placeholder 4"/>
          <p:cNvSpPr>
            <a:spLocks noGrp="1"/>
          </p:cNvSpPr>
          <p:nvPr>
            <p:ph type="dt" sz="half" idx="10"/>
          </p:nvPr>
        </p:nvSpPr>
        <p:spPr/>
        <p:txBody>
          <a:bodyPr/>
          <a:lstStyle/>
          <a:p>
            <a:r>
              <a:rPr lang="bg-BG" altLang="bg-BG"/>
              <a:t>Юлиана Пенева</a:t>
            </a:r>
          </a:p>
        </p:txBody>
      </p:sp>
      <p:sp>
        <p:nvSpPr>
          <p:cNvPr id="6" name="Footer Placeholder 5"/>
          <p:cNvSpPr>
            <a:spLocks noGrp="1"/>
          </p:cNvSpPr>
          <p:nvPr>
            <p:ph type="ftr" sz="quarter" idx="11"/>
          </p:nvPr>
        </p:nvSpPr>
        <p:spPr/>
        <p:txBody>
          <a:bodyPr/>
          <a:lstStyle/>
          <a:p>
            <a:r>
              <a:rPr lang="en-US" altLang="bg-BG"/>
              <a:t>CSCB686 - </a:t>
            </a:r>
            <a:r>
              <a:rPr lang="bg-BG" altLang="bg-BG"/>
              <a:t>лекция 11</a:t>
            </a:r>
          </a:p>
        </p:txBody>
      </p:sp>
      <p:sp>
        <p:nvSpPr>
          <p:cNvPr id="7" name="Slide Number Placeholder 6"/>
          <p:cNvSpPr>
            <a:spLocks noGrp="1"/>
          </p:cNvSpPr>
          <p:nvPr>
            <p:ph type="sldNum" sz="quarter" idx="12"/>
          </p:nvPr>
        </p:nvSpPr>
        <p:spPr/>
        <p:txBody>
          <a:bodyPr/>
          <a:lstStyle/>
          <a:p>
            <a:fld id="{EB5F4795-12B8-4EF7-A1C4-F7AB84A4AED0}" type="slidenum">
              <a:rPr lang="bg-BG" altLang="bg-BG" smtClean="0"/>
              <a:pPr/>
              <a:t>‹#›</a:t>
            </a:fld>
            <a:endParaRPr lang="bg-BG" altLang="bg-BG"/>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n-US"/>
              <a:t>Click to edit Master title style</a:t>
            </a:r>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r>
              <a:rPr lang="bg-BG" altLang="bg-BG"/>
              <a:t>Юлиана Пенева</a:t>
            </a:r>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r>
              <a:rPr lang="en-US" altLang="bg-BG"/>
              <a:t>CSCB686 - </a:t>
            </a:r>
            <a:r>
              <a:rPr lang="bg-BG" altLang="bg-BG"/>
              <a:t>лекция 11</a:t>
            </a:r>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44C970CE-380D-4F09-B979-9E4622C3ADC2}" type="slidenum">
              <a:rPr lang="bg-BG" altLang="bg-BG" smtClean="0"/>
              <a:pPr/>
              <a:t>‹#›</a:t>
            </a:fld>
            <a:endParaRPr lang="bg-BG" altLang="bg-BG"/>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hf hdr="0"/>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685800" y="533400"/>
            <a:ext cx="7772400" cy="2286000"/>
          </a:xfrm>
        </p:spPr>
        <p:txBody>
          <a:bodyPr/>
          <a:lstStyle/>
          <a:p>
            <a:pPr algn="ctr"/>
            <a:r>
              <a:rPr lang="en-US" altLang="bg-BG" sz="3200" dirty="0">
                <a:solidFill>
                  <a:srgbClr val="FF3300"/>
                </a:solidFill>
                <a:latin typeface="Monotype Corsiva" pitchFamily="66" charset="0"/>
              </a:rPr>
              <a:t>CSCB686  </a:t>
            </a:r>
            <a:r>
              <a:rPr lang="bg-BG" altLang="bg-BG" sz="3200" dirty="0">
                <a:solidFill>
                  <a:srgbClr val="FF3300"/>
                </a:solidFill>
                <a:latin typeface="Monotype Corsiva" pitchFamily="66" charset="0"/>
              </a:rPr>
              <a:t>Разпределени и обектно – ориентирани бази от данни</a:t>
            </a:r>
            <a:br>
              <a:rPr lang="bg-BG" altLang="bg-BG" sz="3200" dirty="0">
                <a:solidFill>
                  <a:srgbClr val="FF3300"/>
                </a:solidFill>
                <a:latin typeface="Monotype Corsiva" pitchFamily="66" charset="0"/>
              </a:rPr>
            </a:br>
            <a:br>
              <a:rPr lang="en-US" altLang="bg-BG" sz="3600" dirty="0">
                <a:solidFill>
                  <a:srgbClr val="FF3300"/>
                </a:solidFill>
              </a:rPr>
            </a:br>
            <a:r>
              <a:rPr lang="bg-BG" altLang="bg-BG" sz="3000" dirty="0"/>
              <a:t> </a:t>
            </a:r>
            <a:r>
              <a:rPr lang="bg-BG" altLang="bg-BG" sz="3200" dirty="0"/>
              <a:t>Модул </a:t>
            </a:r>
            <a:r>
              <a:rPr lang="en-US" altLang="bg-BG" sz="3200" dirty="0"/>
              <a:t>7</a:t>
            </a:r>
            <a:r>
              <a:rPr lang="bg-BG" altLang="bg-BG" sz="3200" dirty="0"/>
              <a:t>: нови технологични решения</a:t>
            </a:r>
          </a:p>
        </p:txBody>
      </p:sp>
      <p:sp>
        <p:nvSpPr>
          <p:cNvPr id="9219" name="Rectangle 3"/>
          <p:cNvSpPr>
            <a:spLocks noGrp="1" noChangeArrowheads="1"/>
          </p:cNvSpPr>
          <p:nvPr>
            <p:ph type="subTitle" idx="1"/>
          </p:nvPr>
        </p:nvSpPr>
        <p:spPr>
          <a:xfrm>
            <a:off x="685800" y="3962400"/>
            <a:ext cx="7772400" cy="762000"/>
          </a:xfrm>
        </p:spPr>
        <p:txBody>
          <a:bodyPr>
            <a:normAutofit/>
          </a:bodyPr>
          <a:lstStyle/>
          <a:p>
            <a:r>
              <a:rPr lang="bg-BG" altLang="bg-BG" sz="2400" dirty="0">
                <a:solidFill>
                  <a:schemeClr val="tx1"/>
                </a:solidFill>
              </a:rPr>
              <a:t>Лекция </a:t>
            </a:r>
            <a:r>
              <a:rPr lang="en-US" altLang="bg-BG" sz="2400" dirty="0">
                <a:solidFill>
                  <a:schemeClr val="tx1"/>
                </a:solidFill>
              </a:rPr>
              <a:t>1</a:t>
            </a:r>
            <a:r>
              <a:rPr lang="bg-BG" altLang="bg-BG" sz="2400" dirty="0">
                <a:solidFill>
                  <a:schemeClr val="tx1"/>
                </a:solidFill>
              </a:rPr>
              <a:t>1: </a:t>
            </a:r>
            <a:r>
              <a:rPr lang="en-US" altLang="bg-BG" sz="2400" dirty="0">
                <a:solidFill>
                  <a:schemeClr val="tx1"/>
                </a:solidFill>
              </a:rPr>
              <a:t>NOSQL </a:t>
            </a:r>
            <a:r>
              <a:rPr lang="bg-BG" altLang="bg-BG" sz="2400" dirty="0">
                <a:solidFill>
                  <a:schemeClr val="tx1"/>
                </a:solidFill>
              </a:rPr>
              <a:t>бази и </a:t>
            </a:r>
            <a:r>
              <a:rPr lang="en-US" altLang="bg-BG" sz="2400" dirty="0">
                <a:solidFill>
                  <a:schemeClr val="tx1"/>
                </a:solidFill>
              </a:rPr>
              <a:t>Big Data</a:t>
            </a:r>
            <a:endParaRPr lang="bg-BG" altLang="bg-BG" sz="2400"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81000" y="152400"/>
            <a:ext cx="7239000" cy="838200"/>
          </a:xfrm>
        </p:spPr>
        <p:txBody>
          <a:bodyPr>
            <a:noAutofit/>
          </a:bodyPr>
          <a:lstStyle/>
          <a:p>
            <a:pPr algn="ctr"/>
            <a:r>
              <a:rPr lang="bg-BG" sz="3200" dirty="0">
                <a:solidFill>
                  <a:schemeClr val="tx2"/>
                </a:solidFill>
              </a:rPr>
              <a:t>Характеристики на </a:t>
            </a:r>
            <a:r>
              <a:rPr lang="en-US" sz="3200" dirty="0">
                <a:solidFill>
                  <a:schemeClr val="tx2"/>
                </a:solidFill>
              </a:rPr>
              <a:t>N</a:t>
            </a:r>
            <a:r>
              <a:rPr lang="en-US" sz="3200" cap="none" dirty="0">
                <a:solidFill>
                  <a:schemeClr val="tx2"/>
                </a:solidFill>
              </a:rPr>
              <a:t>o</a:t>
            </a:r>
            <a:r>
              <a:rPr lang="en-US" sz="3200" dirty="0">
                <a:solidFill>
                  <a:schemeClr val="tx2"/>
                </a:solidFill>
              </a:rPr>
              <a:t>SQL </a:t>
            </a:r>
            <a:r>
              <a:rPr lang="bg-BG" sz="3200" dirty="0">
                <a:solidFill>
                  <a:schemeClr val="tx2"/>
                </a:solidFill>
              </a:rPr>
              <a:t>системите</a:t>
            </a:r>
            <a:endParaRPr lang="bg-BG" sz="2800" dirty="0"/>
          </a:p>
        </p:txBody>
      </p:sp>
      <p:sp>
        <p:nvSpPr>
          <p:cNvPr id="9" name="Content Placeholder 8"/>
          <p:cNvSpPr>
            <a:spLocks noGrp="1"/>
          </p:cNvSpPr>
          <p:nvPr>
            <p:ph idx="1"/>
          </p:nvPr>
        </p:nvSpPr>
        <p:spPr>
          <a:xfrm>
            <a:off x="304800" y="1066800"/>
            <a:ext cx="7772400" cy="5465136"/>
          </a:xfrm>
        </p:spPr>
        <p:txBody>
          <a:bodyPr>
            <a:normAutofit fontScale="55000" lnSpcReduction="20000"/>
          </a:bodyPr>
          <a:lstStyle/>
          <a:p>
            <a:pPr marL="0" indent="0" algn="ctr">
              <a:buNone/>
            </a:pPr>
            <a:r>
              <a:rPr lang="ru-RU" sz="4400" dirty="0">
                <a:solidFill>
                  <a:srgbClr val="FFC000"/>
                </a:solidFill>
              </a:rPr>
              <a:t>Характеристики, свързани с разпределените бази от данни и разпределените системи</a:t>
            </a:r>
            <a:endParaRPr lang="en-US" sz="4400" dirty="0">
              <a:solidFill>
                <a:srgbClr val="FFC000"/>
              </a:solidFill>
            </a:endParaRPr>
          </a:p>
          <a:p>
            <a:pPr marL="342900" lvl="0" indent="-342900">
              <a:lnSpc>
                <a:spcPct val="115000"/>
              </a:lnSpc>
              <a:spcAft>
                <a:spcPts val="0"/>
              </a:spcAft>
              <a:buFont typeface="+mj-lt"/>
              <a:buAutoNum type="arabicPeriod"/>
            </a:pPr>
            <a:r>
              <a:rPr lang="bg-BG" sz="4400" dirty="0">
                <a:ea typeface="MinionPro-Bold"/>
                <a:cs typeface="MinionPro-Bold"/>
              </a:rPr>
              <a:t>Scalability (мащабируемост)  - степен, до която дадена система може да разширява капацитета си без да прекъсва работа.</a:t>
            </a:r>
            <a:endParaRPr lang="bg-BG" sz="4400" dirty="0">
              <a:ea typeface="Calibri"/>
              <a:cs typeface="AkzidenzGroteskBE-Bold"/>
            </a:endParaRPr>
          </a:p>
          <a:p>
            <a:pPr marL="475488" lvl="1">
              <a:lnSpc>
                <a:spcPct val="115000"/>
              </a:lnSpc>
              <a:buClr>
                <a:schemeClr val="tx2"/>
              </a:buClr>
            </a:pPr>
            <a:r>
              <a:rPr lang="bg-BG" sz="3800" dirty="0">
                <a:solidFill>
                  <a:schemeClr val="tx1"/>
                </a:solidFill>
                <a:ea typeface="MinionPro-Bold"/>
                <a:cs typeface="MinionPro-Bold"/>
              </a:rPr>
              <a:t>хоризонтална – определя възможността да нараства броят на възлите в разпределената система; </a:t>
            </a:r>
          </a:p>
          <a:p>
            <a:pPr marL="475488" lvl="1">
              <a:lnSpc>
                <a:spcPct val="115000"/>
              </a:lnSpc>
              <a:buClr>
                <a:schemeClr val="tx2"/>
              </a:buClr>
            </a:pPr>
            <a:r>
              <a:rPr lang="bg-BG" sz="3800" dirty="0">
                <a:solidFill>
                  <a:schemeClr val="tx1"/>
                </a:solidFill>
                <a:ea typeface="MinionPro-Bold"/>
                <a:cs typeface="MinionPro-Bold"/>
              </a:rPr>
              <a:t>вертикална – определя възможността да нараства капацитета на отделните възли - например чрез разширяване на паметта или обработващата мощ на възела. </a:t>
            </a:r>
            <a:endParaRPr lang="bg-BG" sz="3800" dirty="0">
              <a:solidFill>
                <a:schemeClr val="tx1"/>
              </a:solidFill>
              <a:ea typeface="Calibri"/>
              <a:cs typeface="Times New Roman"/>
            </a:endParaRPr>
          </a:p>
          <a:p>
            <a:pPr marL="0" indent="0">
              <a:lnSpc>
                <a:spcPct val="115000"/>
              </a:lnSpc>
              <a:spcAft>
                <a:spcPts val="0"/>
              </a:spcAft>
              <a:buNone/>
            </a:pPr>
            <a:r>
              <a:rPr lang="bg-BG" sz="4400" dirty="0">
                <a:solidFill>
                  <a:srgbClr val="000000"/>
                </a:solidFill>
                <a:ea typeface="Calibri"/>
                <a:cs typeface="MinionPro-Regular"/>
              </a:rPr>
              <a:t>При </a:t>
            </a:r>
            <a:r>
              <a:rPr lang="en-US" sz="4400" dirty="0">
                <a:solidFill>
                  <a:srgbClr val="000000"/>
                </a:solidFill>
                <a:ea typeface="Calibri"/>
                <a:cs typeface="AkzidenzGroteskBE-Md"/>
              </a:rPr>
              <a:t>NoSQL </a:t>
            </a:r>
            <a:r>
              <a:rPr lang="bg-BG" sz="4400" dirty="0">
                <a:solidFill>
                  <a:srgbClr val="000000"/>
                </a:solidFill>
                <a:ea typeface="Calibri"/>
                <a:cs typeface="AkzidenzGroteskBE-Md"/>
              </a:rPr>
              <a:t>системите се прилага хоризонтална мащабируемост (добавят се сървъри)  докато системата е в действие.</a:t>
            </a:r>
            <a:endParaRPr lang="bg-BG" sz="4400" dirty="0"/>
          </a:p>
        </p:txBody>
      </p:sp>
      <p:sp>
        <p:nvSpPr>
          <p:cNvPr id="5" name="Date Placeholder 4"/>
          <p:cNvSpPr>
            <a:spLocks noGrp="1"/>
          </p:cNvSpPr>
          <p:nvPr>
            <p:ph type="dt" sz="half" idx="10"/>
          </p:nvPr>
        </p:nvSpPr>
        <p:spPr/>
        <p:txBody>
          <a:bodyPr/>
          <a:lstStyle/>
          <a:p>
            <a:r>
              <a:rPr lang="bg-BG" altLang="bg-BG"/>
              <a:t>Юлиана Пенева</a:t>
            </a:r>
          </a:p>
        </p:txBody>
      </p:sp>
      <p:sp>
        <p:nvSpPr>
          <p:cNvPr id="6" name="Footer Placeholder 5"/>
          <p:cNvSpPr>
            <a:spLocks noGrp="1"/>
          </p:cNvSpPr>
          <p:nvPr>
            <p:ph type="ftr" sz="quarter" idx="11"/>
          </p:nvPr>
        </p:nvSpPr>
        <p:spPr/>
        <p:txBody>
          <a:bodyPr/>
          <a:lstStyle/>
          <a:p>
            <a:r>
              <a:rPr lang="en-US" altLang="bg-BG"/>
              <a:t>CSCB686 - </a:t>
            </a:r>
            <a:r>
              <a:rPr lang="bg-BG" altLang="bg-BG"/>
              <a:t>лекция 11</a:t>
            </a:r>
          </a:p>
        </p:txBody>
      </p:sp>
      <p:sp>
        <p:nvSpPr>
          <p:cNvPr id="7" name="Slide Number Placeholder 6"/>
          <p:cNvSpPr>
            <a:spLocks noGrp="1"/>
          </p:cNvSpPr>
          <p:nvPr>
            <p:ph type="sldNum" sz="quarter" idx="12"/>
          </p:nvPr>
        </p:nvSpPr>
        <p:spPr/>
        <p:txBody>
          <a:bodyPr/>
          <a:lstStyle/>
          <a:p>
            <a:fld id="{0813BC36-FEFA-4396-B301-AE3B6371DF1B}" type="slidenum">
              <a:rPr lang="bg-BG" altLang="bg-BG" smtClean="0"/>
              <a:pPr/>
              <a:t>10</a:t>
            </a:fld>
            <a:endParaRPr lang="bg-BG" altLang="bg-BG"/>
          </a:p>
        </p:txBody>
      </p:sp>
    </p:spTree>
    <p:extLst>
      <p:ext uri="{BB962C8B-B14F-4D97-AF65-F5344CB8AC3E}">
        <p14:creationId xmlns:p14="http://schemas.microsoft.com/office/powerpoint/2010/main" val="31530229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81000" y="152400"/>
            <a:ext cx="7239000" cy="838200"/>
          </a:xfrm>
        </p:spPr>
        <p:txBody>
          <a:bodyPr>
            <a:noAutofit/>
          </a:bodyPr>
          <a:lstStyle/>
          <a:p>
            <a:pPr algn="ctr"/>
            <a:r>
              <a:rPr lang="bg-BG" sz="3200" dirty="0">
                <a:solidFill>
                  <a:schemeClr val="tx2"/>
                </a:solidFill>
              </a:rPr>
              <a:t>Характеристики на </a:t>
            </a:r>
            <a:r>
              <a:rPr lang="en-US" sz="3200" dirty="0">
                <a:solidFill>
                  <a:schemeClr val="tx2"/>
                </a:solidFill>
              </a:rPr>
              <a:t>N</a:t>
            </a:r>
            <a:r>
              <a:rPr lang="en-US" sz="3200" cap="none" dirty="0">
                <a:solidFill>
                  <a:schemeClr val="tx2"/>
                </a:solidFill>
              </a:rPr>
              <a:t>o</a:t>
            </a:r>
            <a:r>
              <a:rPr lang="en-US" sz="3200" dirty="0">
                <a:solidFill>
                  <a:schemeClr val="tx2"/>
                </a:solidFill>
              </a:rPr>
              <a:t>SQL </a:t>
            </a:r>
            <a:r>
              <a:rPr lang="bg-BG" sz="3200" dirty="0">
                <a:solidFill>
                  <a:schemeClr val="tx2"/>
                </a:solidFill>
              </a:rPr>
              <a:t>системите</a:t>
            </a:r>
            <a:endParaRPr lang="bg-BG" sz="2800" dirty="0"/>
          </a:p>
        </p:txBody>
      </p:sp>
      <p:sp>
        <p:nvSpPr>
          <p:cNvPr id="9" name="Content Placeholder 8"/>
          <p:cNvSpPr>
            <a:spLocks noGrp="1"/>
          </p:cNvSpPr>
          <p:nvPr>
            <p:ph idx="1"/>
          </p:nvPr>
        </p:nvSpPr>
        <p:spPr>
          <a:xfrm>
            <a:off x="457200" y="1143000"/>
            <a:ext cx="7086600" cy="5410200"/>
          </a:xfrm>
        </p:spPr>
        <p:txBody>
          <a:bodyPr>
            <a:normAutofit fontScale="85000" lnSpcReduction="20000"/>
          </a:bodyPr>
          <a:lstStyle/>
          <a:p>
            <a:pPr>
              <a:buFont typeface="Wingdings" panose="05000000000000000000" pitchFamily="2" charset="2"/>
              <a:buChar char="§"/>
            </a:pPr>
            <a:r>
              <a:rPr lang="ru-RU" sz="2500" dirty="0"/>
              <a:t>Релационните бази данни се мащабират вертикално – един сървър трябва да бъде домакин на цялата база, за да се осигури надеждност и непрекъснатост на достъпа до данни. </a:t>
            </a:r>
            <a:endParaRPr lang="bg-BG" sz="2500" dirty="0">
              <a:ea typeface="Calibri"/>
              <a:cs typeface="Times New Roman"/>
            </a:endParaRPr>
          </a:p>
          <a:p>
            <a:pPr>
              <a:buFont typeface="Wingdings" panose="05000000000000000000" pitchFamily="2" charset="2"/>
              <a:buChar char="§"/>
            </a:pPr>
            <a:r>
              <a:rPr lang="ru-RU" sz="2500" dirty="0"/>
              <a:t>За NoSQL базите данни е присъщо и автоматичното разпространение на данни сред произволен </a:t>
            </a:r>
            <a:r>
              <a:rPr lang="ru-RU" sz="2500" dirty="0" err="1"/>
              <a:t>брой</a:t>
            </a:r>
            <a:r>
              <a:rPr lang="ru-RU" sz="2500" dirty="0"/>
              <a:t> сървъри</a:t>
            </a:r>
            <a:r>
              <a:rPr lang="en-US" sz="2500" dirty="0"/>
              <a:t> – </a:t>
            </a:r>
            <a:r>
              <a:rPr lang="bg-BG" sz="2500" dirty="0"/>
              <a:t>хоризонтално мащабиране</a:t>
            </a:r>
            <a:r>
              <a:rPr lang="ru-RU" sz="2500" dirty="0"/>
              <a:t>. </a:t>
            </a:r>
          </a:p>
          <a:p>
            <a:pPr>
              <a:buFont typeface="Wingdings" panose="05000000000000000000" pitchFamily="2" charset="2"/>
              <a:buChar char="§"/>
            </a:pPr>
            <a:r>
              <a:rPr lang="ru-RU" sz="2500" dirty="0"/>
              <a:t>Облачният компютинг прави това значително по-лесно с доставчици, като например Amazon Web Services, предоставящи практически неограничен капацитет по поръчка, и грижещи се за всички необходими административни задачи по отношение на базата данни. Разработчиците вече не е необходимо да изграждат сложни, скъпи платформи, за да поддържат своите приложения, както и могат да се съсредоточат върху писането на приложен код. Масовите сървъри могат да осигурят същите възможности за обработка и складиране като един висок клас сървър за малка част от цената му.</a:t>
            </a:r>
          </a:p>
          <a:p>
            <a:pPr>
              <a:buFont typeface="Wingdings" panose="05000000000000000000" pitchFamily="2" charset="2"/>
              <a:buChar char="§"/>
            </a:pPr>
            <a:endParaRPr lang="ru-RU" sz="2400" dirty="0"/>
          </a:p>
          <a:p>
            <a:pPr marL="0" indent="0">
              <a:buNone/>
            </a:pPr>
            <a:endParaRPr lang="bg-BG" dirty="0"/>
          </a:p>
          <a:p>
            <a:pPr marL="0" indent="0">
              <a:buNone/>
            </a:pPr>
            <a:endParaRPr lang="bg-BG" dirty="0"/>
          </a:p>
        </p:txBody>
      </p:sp>
      <p:sp>
        <p:nvSpPr>
          <p:cNvPr id="5" name="Date Placeholder 4"/>
          <p:cNvSpPr>
            <a:spLocks noGrp="1"/>
          </p:cNvSpPr>
          <p:nvPr>
            <p:ph type="dt" sz="half" idx="10"/>
          </p:nvPr>
        </p:nvSpPr>
        <p:spPr/>
        <p:txBody>
          <a:bodyPr/>
          <a:lstStyle/>
          <a:p>
            <a:r>
              <a:rPr lang="bg-BG" altLang="bg-BG"/>
              <a:t>Юлиана Пенева</a:t>
            </a:r>
          </a:p>
        </p:txBody>
      </p:sp>
      <p:sp>
        <p:nvSpPr>
          <p:cNvPr id="6" name="Footer Placeholder 5"/>
          <p:cNvSpPr>
            <a:spLocks noGrp="1"/>
          </p:cNvSpPr>
          <p:nvPr>
            <p:ph type="ftr" sz="quarter" idx="11"/>
          </p:nvPr>
        </p:nvSpPr>
        <p:spPr/>
        <p:txBody>
          <a:bodyPr/>
          <a:lstStyle/>
          <a:p>
            <a:r>
              <a:rPr lang="en-US" altLang="bg-BG"/>
              <a:t>CSCB686 - </a:t>
            </a:r>
            <a:r>
              <a:rPr lang="bg-BG" altLang="bg-BG"/>
              <a:t>лекция 11</a:t>
            </a:r>
          </a:p>
        </p:txBody>
      </p:sp>
      <p:sp>
        <p:nvSpPr>
          <p:cNvPr id="7" name="Slide Number Placeholder 6"/>
          <p:cNvSpPr>
            <a:spLocks noGrp="1"/>
          </p:cNvSpPr>
          <p:nvPr>
            <p:ph type="sldNum" sz="quarter" idx="12"/>
          </p:nvPr>
        </p:nvSpPr>
        <p:spPr/>
        <p:txBody>
          <a:bodyPr/>
          <a:lstStyle/>
          <a:p>
            <a:fld id="{0813BC36-FEFA-4396-B301-AE3B6371DF1B}" type="slidenum">
              <a:rPr lang="bg-BG" altLang="bg-BG" smtClean="0"/>
              <a:pPr/>
              <a:t>11</a:t>
            </a:fld>
            <a:endParaRPr lang="bg-BG" altLang="bg-BG"/>
          </a:p>
        </p:txBody>
      </p:sp>
    </p:spTree>
    <p:extLst>
      <p:ext uri="{BB962C8B-B14F-4D97-AF65-F5344CB8AC3E}">
        <p14:creationId xmlns:p14="http://schemas.microsoft.com/office/powerpoint/2010/main" val="3593434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8" name="Rectangle 2"/>
          <p:cNvSpPr>
            <a:spLocks noGrp="1" noChangeArrowheads="1"/>
          </p:cNvSpPr>
          <p:nvPr>
            <p:ph type="title"/>
          </p:nvPr>
        </p:nvSpPr>
        <p:spPr>
          <a:xfrm>
            <a:off x="457200" y="228600"/>
            <a:ext cx="7620000" cy="914400"/>
          </a:xfrm>
        </p:spPr>
        <p:txBody>
          <a:bodyPr>
            <a:noAutofit/>
          </a:bodyPr>
          <a:lstStyle/>
          <a:p>
            <a:pPr algn="ctr"/>
            <a:r>
              <a:rPr lang="bg-BG" sz="3200" dirty="0">
                <a:solidFill>
                  <a:schemeClr val="tx2"/>
                </a:solidFill>
              </a:rPr>
              <a:t>Характеристики на </a:t>
            </a:r>
            <a:r>
              <a:rPr lang="en-US" sz="3200" dirty="0">
                <a:solidFill>
                  <a:schemeClr val="tx2"/>
                </a:solidFill>
              </a:rPr>
              <a:t>N</a:t>
            </a:r>
            <a:r>
              <a:rPr lang="en-US" sz="3200" cap="none" dirty="0">
                <a:solidFill>
                  <a:schemeClr val="tx2"/>
                </a:solidFill>
              </a:rPr>
              <a:t>o</a:t>
            </a:r>
            <a:r>
              <a:rPr lang="en-US" sz="3200" dirty="0">
                <a:solidFill>
                  <a:schemeClr val="tx2"/>
                </a:solidFill>
              </a:rPr>
              <a:t>SQL </a:t>
            </a:r>
            <a:r>
              <a:rPr lang="bg-BG" sz="3200" dirty="0">
                <a:solidFill>
                  <a:schemeClr val="tx2"/>
                </a:solidFill>
              </a:rPr>
              <a:t>системите</a:t>
            </a:r>
            <a:endParaRPr lang="bg-BG" altLang="bg-BG" sz="3200" dirty="0">
              <a:solidFill>
                <a:srgbClr val="FF3300"/>
              </a:solidFill>
            </a:endParaRPr>
          </a:p>
        </p:txBody>
      </p:sp>
      <p:sp>
        <p:nvSpPr>
          <p:cNvPr id="336899" name="Rectangle 3"/>
          <p:cNvSpPr>
            <a:spLocks noGrp="1" noChangeArrowheads="1"/>
          </p:cNvSpPr>
          <p:nvPr>
            <p:ph idx="1"/>
          </p:nvPr>
        </p:nvSpPr>
        <p:spPr>
          <a:xfrm>
            <a:off x="457200" y="1447800"/>
            <a:ext cx="7620000" cy="4800600"/>
          </a:xfrm>
        </p:spPr>
        <p:txBody>
          <a:bodyPr>
            <a:noAutofit/>
          </a:bodyPr>
          <a:lstStyle/>
          <a:p>
            <a:pPr marL="536575" lvl="0" indent="-536575">
              <a:lnSpc>
                <a:spcPct val="115000"/>
              </a:lnSpc>
              <a:spcAft>
                <a:spcPts val="0"/>
              </a:spcAft>
              <a:buFont typeface="+mj-lt"/>
              <a:buAutoNum type="arabicPeriod" startAt="2"/>
            </a:pPr>
            <a:r>
              <a:rPr lang="bg-BG" sz="2400" dirty="0">
                <a:ea typeface="MinionPro-Bold"/>
                <a:cs typeface="MinionPro-Bold"/>
              </a:rPr>
              <a:t>Availability, Replication and Eventual Consistency</a:t>
            </a:r>
            <a:endParaRPr lang="bg-BG" sz="2400" dirty="0">
              <a:ea typeface="Calibri"/>
              <a:cs typeface="AkzidenzGroteskBE-Bold"/>
            </a:endParaRPr>
          </a:p>
          <a:p>
            <a:pPr lvl="1">
              <a:spcBef>
                <a:spcPts val="0"/>
              </a:spcBef>
              <a:spcAft>
                <a:spcPts val="600"/>
              </a:spcAft>
              <a:buClr>
                <a:schemeClr val="tx2"/>
              </a:buClr>
            </a:pPr>
            <a:r>
              <a:rPr lang="bg-BG" sz="2200" dirty="0">
                <a:solidFill>
                  <a:srgbClr val="000000"/>
                </a:solidFill>
                <a:ea typeface="Calibri"/>
                <a:cs typeface="MinionPro-Regular"/>
              </a:rPr>
              <a:t>много от приложенията, използващи </a:t>
            </a:r>
            <a:r>
              <a:rPr lang="en-US" sz="2200" dirty="0">
                <a:solidFill>
                  <a:srgbClr val="000000"/>
                </a:solidFill>
                <a:ea typeface="Calibri"/>
                <a:cs typeface="MinionPro-Regular"/>
              </a:rPr>
              <a:t>NoSQL </a:t>
            </a:r>
            <a:r>
              <a:rPr lang="bg-BG" sz="2200" dirty="0">
                <a:solidFill>
                  <a:srgbClr val="000000"/>
                </a:solidFill>
                <a:ea typeface="Calibri"/>
                <a:cs typeface="MinionPro-Regular"/>
              </a:rPr>
              <a:t>системи изискват непрекъсната достижимост на системата;</a:t>
            </a:r>
          </a:p>
          <a:p>
            <a:pPr lvl="1">
              <a:spcBef>
                <a:spcPts val="0"/>
              </a:spcBef>
              <a:spcAft>
                <a:spcPts val="600"/>
              </a:spcAft>
              <a:buClr>
                <a:schemeClr val="tx2"/>
              </a:buClr>
            </a:pPr>
            <a:r>
              <a:rPr lang="bg-BG" sz="2200" dirty="0">
                <a:solidFill>
                  <a:srgbClr val="000000"/>
                </a:solidFill>
                <a:ea typeface="Calibri"/>
                <a:cs typeface="MinionPro-Regular"/>
              </a:rPr>
              <a:t> за целта се прави дублиране на данните върху два или повече възела по прозрачен начин - достижимост и по-ефективно четене на данните при повреда в някой от възлите. Обновяването на данни е бавно понеже се провежда върху всяко копие. </a:t>
            </a:r>
          </a:p>
          <a:p>
            <a:pPr lvl="1">
              <a:spcBef>
                <a:spcPts val="0"/>
              </a:spcBef>
              <a:spcAft>
                <a:spcPts val="600"/>
              </a:spcAft>
              <a:buClr>
                <a:schemeClr val="tx2"/>
              </a:buClr>
            </a:pPr>
            <a:r>
              <a:rPr lang="bg-BG" sz="2200" dirty="0">
                <a:solidFill>
                  <a:srgbClr val="000000"/>
                </a:solidFill>
                <a:ea typeface="Calibri"/>
                <a:cs typeface="MinionPro-Regular"/>
              </a:rPr>
              <a:t>повечето от приложенията, използващи </a:t>
            </a:r>
            <a:r>
              <a:rPr lang="en-US" sz="2200" dirty="0">
                <a:solidFill>
                  <a:srgbClr val="000000"/>
                </a:solidFill>
                <a:ea typeface="Calibri"/>
                <a:cs typeface="MinionPro-Regular"/>
              </a:rPr>
              <a:t>NoSQL </a:t>
            </a:r>
            <a:r>
              <a:rPr lang="bg-BG" sz="2200" dirty="0">
                <a:solidFill>
                  <a:srgbClr val="000000"/>
                </a:solidFill>
                <a:ea typeface="Calibri"/>
                <a:cs typeface="MinionPro-Regular"/>
              </a:rPr>
              <a:t>системи не изискват serializable consistency, затова се прилага недотам строгата форма </a:t>
            </a:r>
            <a:r>
              <a:rPr lang="bg-BG" sz="2200" dirty="0">
                <a:solidFill>
                  <a:srgbClr val="000000"/>
                </a:solidFill>
                <a:ea typeface="Calibri"/>
                <a:cs typeface="MinionPro-Bold"/>
              </a:rPr>
              <a:t>eventual</a:t>
            </a:r>
            <a:r>
              <a:rPr lang="bg-BG" sz="2200" dirty="0">
                <a:solidFill>
                  <a:srgbClr val="000000"/>
                </a:solidFill>
                <a:ea typeface="MinionPro-Bold"/>
                <a:cs typeface="MinionPro-Bold"/>
              </a:rPr>
              <a:t> </a:t>
            </a:r>
            <a:r>
              <a:rPr lang="bg-BG" sz="2200" dirty="0">
                <a:solidFill>
                  <a:srgbClr val="000000"/>
                </a:solidFill>
                <a:ea typeface="Calibri"/>
                <a:cs typeface="MinionPro-Bold"/>
              </a:rPr>
              <a:t>consistency – виж САР теорема.</a:t>
            </a:r>
            <a:endParaRPr lang="bg-BG" sz="2200" dirty="0">
              <a:ea typeface="Calibri"/>
              <a:cs typeface="Times New Roman"/>
            </a:endParaRPr>
          </a:p>
        </p:txBody>
      </p:sp>
      <p:sp>
        <p:nvSpPr>
          <p:cNvPr id="4" name="Date Placeholder 3"/>
          <p:cNvSpPr>
            <a:spLocks noGrp="1"/>
          </p:cNvSpPr>
          <p:nvPr>
            <p:ph type="dt" sz="half" idx="10"/>
          </p:nvPr>
        </p:nvSpPr>
        <p:spPr/>
        <p:txBody>
          <a:bodyPr/>
          <a:lstStyle/>
          <a:p>
            <a:r>
              <a:rPr lang="bg-BG" altLang="bg-BG"/>
              <a:t>Юлиана Пенева</a:t>
            </a:r>
          </a:p>
        </p:txBody>
      </p:sp>
      <p:sp>
        <p:nvSpPr>
          <p:cNvPr id="5" name="Footer Placeholder 4"/>
          <p:cNvSpPr>
            <a:spLocks noGrp="1"/>
          </p:cNvSpPr>
          <p:nvPr>
            <p:ph type="ftr" sz="quarter" idx="11"/>
          </p:nvPr>
        </p:nvSpPr>
        <p:spPr/>
        <p:txBody>
          <a:bodyPr/>
          <a:lstStyle/>
          <a:p>
            <a:r>
              <a:rPr lang="en-US" altLang="bg-BG"/>
              <a:t>CSCB686 - </a:t>
            </a:r>
            <a:r>
              <a:rPr lang="bg-BG" altLang="bg-BG"/>
              <a:t>лекция 11</a:t>
            </a:r>
          </a:p>
        </p:txBody>
      </p:sp>
      <p:sp>
        <p:nvSpPr>
          <p:cNvPr id="6" name="Slide Number Placeholder 5"/>
          <p:cNvSpPr>
            <a:spLocks noGrp="1"/>
          </p:cNvSpPr>
          <p:nvPr>
            <p:ph type="sldNum" sz="quarter" idx="12"/>
          </p:nvPr>
        </p:nvSpPr>
        <p:spPr/>
        <p:txBody>
          <a:bodyPr/>
          <a:lstStyle/>
          <a:p>
            <a:fld id="{43E24067-B9DE-423F-9E38-C1F5B2CFC9C3}" type="slidenum">
              <a:rPr lang="bg-BG" altLang="bg-BG"/>
              <a:pPr/>
              <a:t>12</a:t>
            </a:fld>
            <a:endParaRPr lang="bg-BG" altLang="bg-BG"/>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Rectangle 2"/>
          <p:cNvSpPr>
            <a:spLocks noGrp="1" noChangeArrowheads="1"/>
          </p:cNvSpPr>
          <p:nvPr>
            <p:ph type="title"/>
          </p:nvPr>
        </p:nvSpPr>
        <p:spPr>
          <a:xfrm>
            <a:off x="469900" y="111124"/>
            <a:ext cx="7607300" cy="879476"/>
          </a:xfrm>
        </p:spPr>
        <p:txBody>
          <a:bodyPr>
            <a:noAutofit/>
          </a:bodyPr>
          <a:lstStyle/>
          <a:p>
            <a:pPr algn="ctr"/>
            <a:r>
              <a:rPr lang="bg-BG" sz="3200" dirty="0">
                <a:solidFill>
                  <a:schemeClr val="tx2"/>
                </a:solidFill>
              </a:rPr>
              <a:t>Характеристики на </a:t>
            </a:r>
            <a:r>
              <a:rPr lang="en-US" sz="3200" dirty="0">
                <a:solidFill>
                  <a:schemeClr val="tx2"/>
                </a:solidFill>
              </a:rPr>
              <a:t>N</a:t>
            </a:r>
            <a:r>
              <a:rPr lang="en-US" sz="3200" cap="none" dirty="0">
                <a:solidFill>
                  <a:schemeClr val="tx2"/>
                </a:solidFill>
              </a:rPr>
              <a:t>o</a:t>
            </a:r>
            <a:r>
              <a:rPr lang="en-US" sz="3200" dirty="0">
                <a:solidFill>
                  <a:schemeClr val="tx2"/>
                </a:solidFill>
              </a:rPr>
              <a:t>SQL </a:t>
            </a:r>
            <a:r>
              <a:rPr lang="bg-BG" sz="3200" dirty="0">
                <a:solidFill>
                  <a:schemeClr val="tx2"/>
                </a:solidFill>
              </a:rPr>
              <a:t>системите</a:t>
            </a:r>
            <a:endParaRPr lang="bg-BG" altLang="bg-BG" sz="3200" dirty="0">
              <a:solidFill>
                <a:srgbClr val="FF3300"/>
              </a:solidFill>
            </a:endParaRPr>
          </a:p>
        </p:txBody>
      </p:sp>
      <p:sp>
        <p:nvSpPr>
          <p:cNvPr id="345091" name="Rectangle 3"/>
          <p:cNvSpPr>
            <a:spLocks noGrp="1" noChangeArrowheads="1"/>
          </p:cNvSpPr>
          <p:nvPr>
            <p:ph idx="1"/>
          </p:nvPr>
        </p:nvSpPr>
        <p:spPr>
          <a:xfrm>
            <a:off x="457200" y="990600"/>
            <a:ext cx="7543800" cy="5424487"/>
          </a:xfrm>
        </p:spPr>
        <p:txBody>
          <a:bodyPr>
            <a:normAutofit/>
          </a:bodyPr>
          <a:lstStyle/>
          <a:p>
            <a:pPr marL="514350" lvl="0" indent="-514350">
              <a:buFont typeface="+mj-lt"/>
              <a:buAutoNum type="arabicPeriod" startAt="3"/>
            </a:pPr>
            <a:r>
              <a:rPr lang="bg-BG" sz="2400" dirty="0"/>
              <a:t>Replication Models (модели на дублиране)</a:t>
            </a:r>
            <a:endParaRPr lang="bg-BG" sz="2000" dirty="0"/>
          </a:p>
          <a:p>
            <a:pPr lvl="1">
              <a:buClr>
                <a:schemeClr val="tx2"/>
              </a:buClr>
            </a:pPr>
            <a:r>
              <a:rPr lang="bg-BG" sz="2100" dirty="0">
                <a:solidFill>
                  <a:schemeClr val="tx2"/>
                </a:solidFill>
              </a:rPr>
              <a:t>master-slave replication </a:t>
            </a:r>
            <a:r>
              <a:rPr lang="bg-BG" sz="2100" dirty="0">
                <a:solidFill>
                  <a:schemeClr val="tx1"/>
                </a:solidFill>
              </a:rPr>
              <a:t>– изисва едно копие да бъде главно </a:t>
            </a:r>
            <a:r>
              <a:rPr lang="bg-BG" sz="2100" b="1" dirty="0">
                <a:solidFill>
                  <a:schemeClr val="tx1"/>
                </a:solidFill>
              </a:rPr>
              <a:t>(</a:t>
            </a:r>
            <a:r>
              <a:rPr lang="bg-BG" sz="2100" dirty="0">
                <a:solidFill>
                  <a:schemeClr val="tx1"/>
                </a:solidFill>
              </a:rPr>
              <a:t>master copy) като всички обновявания се извършват върху него и се разпространяват след това в останалите подчинени (slave) копия като се прилага eventual consistency (the slave copies will </a:t>
            </a:r>
            <a:r>
              <a:rPr lang="bg-BG" sz="2100" i="1" dirty="0">
                <a:solidFill>
                  <a:schemeClr val="tx1"/>
                </a:solidFill>
              </a:rPr>
              <a:t>eventually </a:t>
            </a:r>
            <a:r>
              <a:rPr lang="bg-BG" sz="2100" dirty="0">
                <a:solidFill>
                  <a:schemeClr val="tx1"/>
                </a:solidFill>
              </a:rPr>
              <a:t>be the same as the master copy). Четенето може да се извършва по два начина:</a:t>
            </a:r>
          </a:p>
          <a:p>
            <a:pPr lvl="2">
              <a:buClr>
                <a:schemeClr val="tx2"/>
              </a:buClr>
            </a:pPr>
            <a:r>
              <a:rPr lang="bg-BG" sz="1800" dirty="0">
                <a:solidFill>
                  <a:schemeClr val="tx1"/>
                </a:solidFill>
              </a:rPr>
              <a:t>чете се </a:t>
            </a:r>
            <a:r>
              <a:rPr lang="bg-BG" sz="1800" dirty="0">
                <a:solidFill>
                  <a:srgbClr val="FF0000"/>
                </a:solidFill>
              </a:rPr>
              <a:t>само</a:t>
            </a:r>
            <a:r>
              <a:rPr lang="bg-BG" sz="1800" dirty="0">
                <a:solidFill>
                  <a:schemeClr val="tx1"/>
                </a:solidFill>
              </a:rPr>
              <a:t> от главното копие; </a:t>
            </a:r>
          </a:p>
          <a:p>
            <a:pPr lvl="2">
              <a:buClr>
                <a:schemeClr val="tx2"/>
              </a:buClr>
            </a:pPr>
            <a:r>
              <a:rPr lang="bg-BG" sz="1800" dirty="0">
                <a:solidFill>
                  <a:schemeClr val="tx1"/>
                </a:solidFill>
              </a:rPr>
              <a:t>чете се от подчинените копия с уговорката, че не се гарантира работа с последно актуализирани данни.</a:t>
            </a:r>
          </a:p>
          <a:p>
            <a:pPr lvl="1">
              <a:buClr>
                <a:schemeClr val="tx2"/>
              </a:buClr>
            </a:pPr>
            <a:r>
              <a:rPr lang="bg-BG" sz="2100" dirty="0">
                <a:solidFill>
                  <a:schemeClr val="tx2"/>
                </a:solidFill>
              </a:rPr>
              <a:t>master-master replication </a:t>
            </a:r>
            <a:r>
              <a:rPr lang="bg-BG" sz="2100" b="1" dirty="0">
                <a:solidFill>
                  <a:schemeClr val="tx1"/>
                </a:solidFill>
              </a:rPr>
              <a:t>– </a:t>
            </a:r>
            <a:r>
              <a:rPr lang="bg-BG" sz="2100" dirty="0">
                <a:solidFill>
                  <a:schemeClr val="tx1"/>
                </a:solidFill>
              </a:rPr>
              <a:t>позволява четенето и записа на всички копия, но не гарантира работа с еднакви стойности; прилагат се методи за решаване на конфликтни операции за запис на едни и същи данни по различните възли.</a:t>
            </a:r>
          </a:p>
        </p:txBody>
      </p:sp>
      <p:sp>
        <p:nvSpPr>
          <p:cNvPr id="4" name="Date Placeholder 3"/>
          <p:cNvSpPr>
            <a:spLocks noGrp="1"/>
          </p:cNvSpPr>
          <p:nvPr>
            <p:ph type="dt" sz="half" idx="10"/>
          </p:nvPr>
        </p:nvSpPr>
        <p:spPr/>
        <p:txBody>
          <a:bodyPr/>
          <a:lstStyle/>
          <a:p>
            <a:r>
              <a:rPr lang="bg-BG" altLang="bg-BG"/>
              <a:t>Юлиана Пенева</a:t>
            </a:r>
          </a:p>
        </p:txBody>
      </p:sp>
      <p:sp>
        <p:nvSpPr>
          <p:cNvPr id="5" name="Footer Placeholder 4"/>
          <p:cNvSpPr>
            <a:spLocks noGrp="1"/>
          </p:cNvSpPr>
          <p:nvPr>
            <p:ph type="ftr" sz="quarter" idx="11"/>
          </p:nvPr>
        </p:nvSpPr>
        <p:spPr/>
        <p:txBody>
          <a:bodyPr/>
          <a:lstStyle/>
          <a:p>
            <a:r>
              <a:rPr lang="en-US" altLang="bg-BG"/>
              <a:t>CSCB686 - </a:t>
            </a:r>
            <a:r>
              <a:rPr lang="bg-BG" altLang="bg-BG"/>
              <a:t>лекция 11</a:t>
            </a:r>
          </a:p>
        </p:txBody>
      </p:sp>
      <p:sp>
        <p:nvSpPr>
          <p:cNvPr id="6" name="Slide Number Placeholder 5"/>
          <p:cNvSpPr>
            <a:spLocks noGrp="1"/>
          </p:cNvSpPr>
          <p:nvPr>
            <p:ph type="sldNum" sz="quarter" idx="12"/>
          </p:nvPr>
        </p:nvSpPr>
        <p:spPr/>
        <p:txBody>
          <a:bodyPr/>
          <a:lstStyle/>
          <a:p>
            <a:fld id="{DE600286-6B13-48CD-9E00-0077D270AF7D}" type="slidenum">
              <a:rPr lang="bg-BG" altLang="bg-BG"/>
              <a:pPr/>
              <a:t>13</a:t>
            </a:fld>
            <a:endParaRPr lang="bg-BG" altLang="bg-BG"/>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239000" cy="1143000"/>
          </a:xfrm>
        </p:spPr>
        <p:txBody>
          <a:bodyPr>
            <a:normAutofit/>
          </a:bodyPr>
          <a:lstStyle/>
          <a:p>
            <a:pPr algn="ctr"/>
            <a:r>
              <a:rPr lang="bg-BG" sz="3200" dirty="0">
                <a:solidFill>
                  <a:schemeClr val="tx2"/>
                </a:solidFill>
              </a:rPr>
              <a:t>Характеристики на </a:t>
            </a:r>
            <a:r>
              <a:rPr lang="en-US" sz="3200" dirty="0">
                <a:solidFill>
                  <a:schemeClr val="tx2"/>
                </a:solidFill>
              </a:rPr>
              <a:t>N</a:t>
            </a:r>
            <a:r>
              <a:rPr lang="en-US" sz="3200" cap="none" dirty="0">
                <a:solidFill>
                  <a:schemeClr val="tx2"/>
                </a:solidFill>
              </a:rPr>
              <a:t>o</a:t>
            </a:r>
            <a:r>
              <a:rPr lang="en-US" sz="3200" dirty="0">
                <a:solidFill>
                  <a:schemeClr val="tx2"/>
                </a:solidFill>
              </a:rPr>
              <a:t>SQL </a:t>
            </a:r>
            <a:r>
              <a:rPr lang="bg-BG" sz="3200" dirty="0">
                <a:solidFill>
                  <a:schemeClr val="tx2"/>
                </a:solidFill>
              </a:rPr>
              <a:t>системите</a:t>
            </a:r>
            <a:endParaRPr lang="bg-BG" sz="3200" dirty="0"/>
          </a:p>
        </p:txBody>
      </p:sp>
      <p:sp>
        <p:nvSpPr>
          <p:cNvPr id="3" name="Content Placeholder 2"/>
          <p:cNvSpPr>
            <a:spLocks noGrp="1"/>
          </p:cNvSpPr>
          <p:nvPr>
            <p:ph idx="1"/>
          </p:nvPr>
        </p:nvSpPr>
        <p:spPr>
          <a:xfrm>
            <a:off x="457200" y="1609416"/>
            <a:ext cx="7239000" cy="4486584"/>
          </a:xfrm>
        </p:spPr>
        <p:txBody>
          <a:bodyPr>
            <a:normAutofit/>
          </a:bodyPr>
          <a:lstStyle/>
          <a:p>
            <a:pPr>
              <a:buFont typeface="Wingdings" panose="05000000000000000000" pitchFamily="2" charset="2"/>
              <a:buChar char="§"/>
            </a:pPr>
            <a:r>
              <a:rPr lang="ru-RU" sz="2400" dirty="0"/>
              <a:t>Повечето NoSQL бази данни поддържат автоматична репликация = висока надеждност и възстановяване след бедствие, без участието на отделни приложения, които да се справят с тези задачи. </a:t>
            </a:r>
          </a:p>
          <a:p>
            <a:pPr>
              <a:buFont typeface="Wingdings" panose="05000000000000000000" pitchFamily="2" charset="2"/>
              <a:buChar char="§"/>
            </a:pPr>
            <a:r>
              <a:rPr lang="ru-RU" sz="2400" dirty="0"/>
              <a:t>Средата за съхранение е по същество виртуализирана от гледна точка на разработчика.</a:t>
            </a:r>
          </a:p>
          <a:p>
            <a:endParaRPr lang="bg-BG" dirty="0"/>
          </a:p>
        </p:txBody>
      </p:sp>
      <p:sp>
        <p:nvSpPr>
          <p:cNvPr id="4" name="Date Placeholder 3"/>
          <p:cNvSpPr>
            <a:spLocks noGrp="1"/>
          </p:cNvSpPr>
          <p:nvPr>
            <p:ph type="dt" sz="half" idx="10"/>
          </p:nvPr>
        </p:nvSpPr>
        <p:spPr/>
        <p:txBody>
          <a:bodyPr/>
          <a:lstStyle/>
          <a:p>
            <a:r>
              <a:rPr lang="bg-BG" altLang="bg-BG"/>
              <a:t>Юлиана Пенева</a:t>
            </a:r>
          </a:p>
        </p:txBody>
      </p:sp>
      <p:sp>
        <p:nvSpPr>
          <p:cNvPr id="5" name="Footer Placeholder 4"/>
          <p:cNvSpPr>
            <a:spLocks noGrp="1"/>
          </p:cNvSpPr>
          <p:nvPr>
            <p:ph type="ftr" sz="quarter" idx="11"/>
          </p:nvPr>
        </p:nvSpPr>
        <p:spPr/>
        <p:txBody>
          <a:bodyPr/>
          <a:lstStyle/>
          <a:p>
            <a:r>
              <a:rPr lang="en-US" altLang="bg-BG"/>
              <a:t>CSCB686 - </a:t>
            </a:r>
            <a:r>
              <a:rPr lang="bg-BG" altLang="bg-BG"/>
              <a:t>лекция 11</a:t>
            </a:r>
          </a:p>
        </p:txBody>
      </p:sp>
      <p:sp>
        <p:nvSpPr>
          <p:cNvPr id="6" name="Slide Number Placeholder 5"/>
          <p:cNvSpPr>
            <a:spLocks noGrp="1"/>
          </p:cNvSpPr>
          <p:nvPr>
            <p:ph type="sldNum" sz="quarter" idx="12"/>
          </p:nvPr>
        </p:nvSpPr>
        <p:spPr/>
        <p:txBody>
          <a:bodyPr/>
          <a:lstStyle/>
          <a:p>
            <a:fld id="{0239112C-7F84-4D5F-8142-8142C8F42F29}" type="slidenum">
              <a:rPr lang="bg-BG" altLang="bg-BG" smtClean="0"/>
              <a:pPr/>
              <a:t>14</a:t>
            </a:fld>
            <a:endParaRPr lang="bg-BG" altLang="bg-BG"/>
          </a:p>
        </p:txBody>
      </p:sp>
    </p:spTree>
    <p:extLst>
      <p:ext uri="{BB962C8B-B14F-4D97-AF65-F5344CB8AC3E}">
        <p14:creationId xmlns:p14="http://schemas.microsoft.com/office/powerpoint/2010/main" val="37116674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2" name="Rectangle 2"/>
          <p:cNvSpPr>
            <a:spLocks noGrp="1" noChangeArrowheads="1"/>
          </p:cNvSpPr>
          <p:nvPr>
            <p:ph type="title"/>
          </p:nvPr>
        </p:nvSpPr>
        <p:spPr>
          <a:xfrm>
            <a:off x="530225" y="0"/>
            <a:ext cx="7546975" cy="990599"/>
          </a:xfrm>
        </p:spPr>
        <p:txBody>
          <a:bodyPr>
            <a:noAutofit/>
          </a:bodyPr>
          <a:lstStyle/>
          <a:p>
            <a:pPr algn="ctr"/>
            <a:r>
              <a:rPr lang="bg-BG" sz="3200" dirty="0">
                <a:solidFill>
                  <a:schemeClr val="tx2"/>
                </a:solidFill>
              </a:rPr>
              <a:t>Характеристики на </a:t>
            </a:r>
            <a:r>
              <a:rPr lang="en-US" sz="3200" dirty="0">
                <a:solidFill>
                  <a:schemeClr val="tx2"/>
                </a:solidFill>
              </a:rPr>
              <a:t>N</a:t>
            </a:r>
            <a:r>
              <a:rPr lang="en-US" sz="3200" cap="none" dirty="0">
                <a:solidFill>
                  <a:schemeClr val="tx2"/>
                </a:solidFill>
              </a:rPr>
              <a:t>o</a:t>
            </a:r>
            <a:r>
              <a:rPr lang="en-US" sz="3200" dirty="0">
                <a:solidFill>
                  <a:schemeClr val="tx2"/>
                </a:solidFill>
              </a:rPr>
              <a:t>SQL </a:t>
            </a:r>
            <a:r>
              <a:rPr lang="bg-BG" sz="3200" dirty="0">
                <a:solidFill>
                  <a:schemeClr val="tx2"/>
                </a:solidFill>
              </a:rPr>
              <a:t>системите</a:t>
            </a:r>
            <a:endParaRPr lang="bg-BG" altLang="bg-BG" sz="3200" dirty="0">
              <a:solidFill>
                <a:srgbClr val="FF3300"/>
              </a:solidFill>
            </a:endParaRPr>
          </a:p>
        </p:txBody>
      </p:sp>
      <p:sp>
        <p:nvSpPr>
          <p:cNvPr id="343043" name="Rectangle 3"/>
          <p:cNvSpPr>
            <a:spLocks noGrp="1" noChangeArrowheads="1"/>
          </p:cNvSpPr>
          <p:nvPr>
            <p:ph idx="1"/>
          </p:nvPr>
        </p:nvSpPr>
        <p:spPr>
          <a:xfrm>
            <a:off x="457200" y="990600"/>
            <a:ext cx="7620000" cy="5029200"/>
          </a:xfrm>
        </p:spPr>
        <p:txBody>
          <a:bodyPr>
            <a:normAutofit fontScale="85000" lnSpcReduction="20000"/>
          </a:bodyPr>
          <a:lstStyle/>
          <a:p>
            <a:pPr marL="609600" lvl="0" indent="-609600">
              <a:buFont typeface="+mj-lt"/>
              <a:buAutoNum type="arabicPeriod" startAt="4"/>
            </a:pPr>
            <a:r>
              <a:rPr lang="bg-BG" sz="2800" dirty="0"/>
              <a:t>Sharding (срязване)of Files = horizontal partitioning </a:t>
            </a:r>
          </a:p>
          <a:p>
            <a:pPr lvl="1">
              <a:buClr>
                <a:schemeClr val="tx2"/>
              </a:buClr>
            </a:pPr>
            <a:r>
              <a:rPr lang="bg-BG" sz="2600" dirty="0">
                <a:solidFill>
                  <a:schemeClr val="tx1"/>
                </a:solidFill>
              </a:rPr>
              <a:t>при много от </a:t>
            </a:r>
            <a:r>
              <a:rPr lang="en-US" sz="2600" dirty="0">
                <a:solidFill>
                  <a:schemeClr val="tx1"/>
                </a:solidFill>
              </a:rPr>
              <a:t>NoSQL</a:t>
            </a:r>
            <a:r>
              <a:rPr lang="bg-BG" sz="2600" dirty="0">
                <a:solidFill>
                  <a:schemeClr val="tx1"/>
                </a:solidFill>
              </a:rPr>
              <a:t> приложенията файловете (множествата от обекти с данни) могат да се състоят от милиони записи (или документи, или обекти) като записите се достъпват конкурентно от много потребители - не е практично да се съхранява целият файл върху един възел ;</a:t>
            </a:r>
          </a:p>
          <a:p>
            <a:pPr lvl="1">
              <a:buClr>
                <a:schemeClr val="tx2"/>
              </a:buClr>
            </a:pPr>
            <a:r>
              <a:rPr lang="bg-BG" sz="2600" dirty="0">
                <a:solidFill>
                  <a:schemeClr val="tx2"/>
                </a:solidFill>
              </a:rPr>
              <a:t>sharding</a:t>
            </a:r>
            <a:r>
              <a:rPr lang="bg-BG" sz="2600" b="1" dirty="0">
                <a:solidFill>
                  <a:schemeClr val="tx1"/>
                </a:solidFill>
              </a:rPr>
              <a:t> </a:t>
            </a:r>
            <a:r>
              <a:rPr lang="bg-BG" sz="2600" dirty="0">
                <a:solidFill>
                  <a:schemeClr val="tx1"/>
                </a:solidFill>
              </a:rPr>
              <a:t>се прилага често при </a:t>
            </a:r>
            <a:r>
              <a:rPr lang="en-US" sz="2600" dirty="0">
                <a:solidFill>
                  <a:schemeClr val="tx1"/>
                </a:solidFill>
              </a:rPr>
              <a:t>NoSQL</a:t>
            </a:r>
            <a:r>
              <a:rPr lang="bg-BG" sz="2600" dirty="0">
                <a:solidFill>
                  <a:schemeClr val="tx1"/>
                </a:solidFill>
              </a:rPr>
              <a:t> системите и служи за разпределение на натоварването на достъпа до записите от файла, разположени на различни възли. </a:t>
            </a:r>
          </a:p>
          <a:p>
            <a:pPr lvl="1">
              <a:buClr>
                <a:schemeClr val="tx2"/>
              </a:buClr>
            </a:pPr>
            <a:r>
              <a:rPr lang="bg-BG" sz="2600" dirty="0">
                <a:solidFill>
                  <a:schemeClr val="tx1"/>
                </a:solidFill>
              </a:rPr>
              <a:t>комбинирането на двете техники: дублиране и срязване на файловете спомага за балансиране на натоварването и достижимостта на данните; </a:t>
            </a:r>
          </a:p>
          <a:p>
            <a:pPr lvl="1">
              <a:buClr>
                <a:schemeClr val="tx2"/>
              </a:buClr>
            </a:pPr>
            <a:r>
              <a:rPr lang="bg-BG" sz="2600" dirty="0">
                <a:solidFill>
                  <a:schemeClr val="tx1"/>
                </a:solidFill>
              </a:rPr>
              <a:t>техниките се реализират по различни начини в отделните системи</a:t>
            </a:r>
            <a:r>
              <a:rPr lang="bg-BG" sz="2500" dirty="0">
                <a:solidFill>
                  <a:schemeClr val="tx1"/>
                </a:solidFill>
              </a:rPr>
              <a:t>.</a:t>
            </a:r>
            <a:endParaRPr lang="bg-BG" altLang="bg-BG" sz="2800" dirty="0">
              <a:solidFill>
                <a:schemeClr val="tx1"/>
              </a:solidFill>
            </a:endParaRPr>
          </a:p>
        </p:txBody>
      </p:sp>
      <p:sp>
        <p:nvSpPr>
          <p:cNvPr id="4" name="Date Placeholder 3"/>
          <p:cNvSpPr>
            <a:spLocks noGrp="1"/>
          </p:cNvSpPr>
          <p:nvPr>
            <p:ph type="dt" sz="half" idx="10"/>
          </p:nvPr>
        </p:nvSpPr>
        <p:spPr/>
        <p:txBody>
          <a:bodyPr/>
          <a:lstStyle/>
          <a:p>
            <a:r>
              <a:rPr lang="bg-BG" altLang="bg-BG"/>
              <a:t>Юлиана Пенева</a:t>
            </a:r>
          </a:p>
        </p:txBody>
      </p:sp>
      <p:sp>
        <p:nvSpPr>
          <p:cNvPr id="5" name="Footer Placeholder 4"/>
          <p:cNvSpPr>
            <a:spLocks noGrp="1"/>
          </p:cNvSpPr>
          <p:nvPr>
            <p:ph type="ftr" sz="quarter" idx="11"/>
          </p:nvPr>
        </p:nvSpPr>
        <p:spPr/>
        <p:txBody>
          <a:bodyPr/>
          <a:lstStyle/>
          <a:p>
            <a:r>
              <a:rPr lang="en-US" altLang="bg-BG"/>
              <a:t>CSCB686 - </a:t>
            </a:r>
            <a:r>
              <a:rPr lang="bg-BG" altLang="bg-BG"/>
              <a:t>лекция 11</a:t>
            </a:r>
          </a:p>
        </p:txBody>
      </p:sp>
      <p:sp>
        <p:nvSpPr>
          <p:cNvPr id="6" name="Slide Number Placeholder 5"/>
          <p:cNvSpPr>
            <a:spLocks noGrp="1"/>
          </p:cNvSpPr>
          <p:nvPr>
            <p:ph type="sldNum" sz="quarter" idx="12"/>
          </p:nvPr>
        </p:nvSpPr>
        <p:spPr/>
        <p:txBody>
          <a:bodyPr/>
          <a:lstStyle/>
          <a:p>
            <a:fld id="{282A3518-265F-4A6C-9FB3-870BB7F375B1}" type="slidenum">
              <a:rPr lang="bg-BG" altLang="bg-BG"/>
              <a:pPr/>
              <a:t>15</a:t>
            </a:fld>
            <a:endParaRPr lang="bg-BG" altLang="bg-BG"/>
          </a:p>
        </p:txBody>
      </p:sp>
      <p:sp>
        <p:nvSpPr>
          <p:cNvPr id="2" name="Rectangle 1"/>
          <p:cNvSpPr/>
          <p:nvPr/>
        </p:nvSpPr>
        <p:spPr>
          <a:xfrm>
            <a:off x="1070943" y="2614941"/>
            <a:ext cx="423514" cy="523220"/>
          </a:xfrm>
          <a:prstGeom prst="rect">
            <a:avLst/>
          </a:prstGeom>
        </p:spPr>
        <p:txBody>
          <a:bodyPr wrap="none">
            <a:spAutoFit/>
          </a:bodyPr>
          <a:lstStyle/>
          <a:p>
            <a:pPr lvl="0" algn="l" fontAlgn="auto">
              <a:spcBef>
                <a:spcPts val="600"/>
              </a:spcBef>
              <a:spcAft>
                <a:spcPts val="0"/>
              </a:spcAft>
              <a:buClr>
                <a:srgbClr val="D1282E"/>
              </a:buClr>
              <a:buSzPct val="73000"/>
            </a:pPr>
            <a:r>
              <a:rPr lang="bg-BG" sz="2800" b="0" dirty="0">
                <a:solidFill>
                  <a:srgbClr val="000000"/>
                </a:solidFill>
                <a:latin typeface="Trebuchet MS"/>
              </a:rPr>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7239000" cy="1066800"/>
          </a:xfrm>
        </p:spPr>
        <p:txBody>
          <a:bodyPr>
            <a:normAutofit/>
          </a:bodyPr>
          <a:lstStyle/>
          <a:p>
            <a:pPr algn="ctr"/>
            <a:r>
              <a:rPr lang="bg-BG" sz="3200" dirty="0">
                <a:solidFill>
                  <a:schemeClr val="tx2"/>
                </a:solidFill>
              </a:rPr>
              <a:t>Характеристики на </a:t>
            </a:r>
            <a:r>
              <a:rPr lang="en-US" sz="3200" dirty="0">
                <a:solidFill>
                  <a:schemeClr val="tx2"/>
                </a:solidFill>
              </a:rPr>
              <a:t>N</a:t>
            </a:r>
            <a:r>
              <a:rPr lang="en-US" sz="3200" cap="none" dirty="0">
                <a:solidFill>
                  <a:schemeClr val="tx2"/>
                </a:solidFill>
              </a:rPr>
              <a:t>o</a:t>
            </a:r>
            <a:r>
              <a:rPr lang="en-US" sz="3200" dirty="0">
                <a:solidFill>
                  <a:schemeClr val="tx2"/>
                </a:solidFill>
              </a:rPr>
              <a:t>SQL </a:t>
            </a:r>
            <a:r>
              <a:rPr lang="bg-BG" sz="3200" dirty="0">
                <a:solidFill>
                  <a:schemeClr val="tx2"/>
                </a:solidFill>
              </a:rPr>
              <a:t>системите</a:t>
            </a:r>
            <a:endParaRPr lang="bg-BG" sz="3200" dirty="0"/>
          </a:p>
        </p:txBody>
      </p:sp>
      <p:sp>
        <p:nvSpPr>
          <p:cNvPr id="3" name="Content Placeholder 2"/>
          <p:cNvSpPr>
            <a:spLocks noGrp="1"/>
          </p:cNvSpPr>
          <p:nvPr>
            <p:ph idx="1"/>
          </p:nvPr>
        </p:nvSpPr>
        <p:spPr>
          <a:xfrm>
            <a:off x="533400" y="990600"/>
            <a:ext cx="7620000" cy="5486400"/>
          </a:xfrm>
        </p:spPr>
        <p:txBody>
          <a:bodyPr>
            <a:noAutofit/>
          </a:bodyPr>
          <a:lstStyle/>
          <a:p>
            <a:pPr>
              <a:buFont typeface="Wingdings" panose="05000000000000000000" pitchFamily="2" charset="2"/>
              <a:buChar char="§"/>
            </a:pPr>
            <a:r>
              <a:rPr lang="ru-RU" sz="2100" dirty="0"/>
              <a:t>Разпределянето (sharding) на базата данни в много сървъри може да се постигне и с SQL база данни, но това обикновено става със схеми, чрез които хардуерът действа като един сървър. Понеже SQL по замисъл не предоставя тази възможност, разработчиците трябва да разположат множество бази данни на няколко машини. Данните се съхраняват във всяка база данни автономно.</a:t>
            </a:r>
          </a:p>
          <a:p>
            <a:pPr>
              <a:buFont typeface="Wingdings" panose="05000000000000000000" pitchFamily="2" charset="2"/>
              <a:buChar char="§"/>
            </a:pPr>
            <a:r>
              <a:rPr lang="ru-RU" sz="2100" dirty="0"/>
              <a:t>Разработва се приложен код, за да разпращат заявките и да събират резултатите от данни от всички бази данни. Трябва да се разработи и допълнителен код, който да се занимава с провалите, да изпълнява свързвания сред различните бази данни за ребаланс на данните, репликирането им и други изисквания. Освен това много от ползите от релационните бази данни, като интегритет на </a:t>
            </a:r>
            <a:r>
              <a:rPr lang="ru-RU" sz="2100" dirty="0" err="1"/>
              <a:t>тран</a:t>
            </a:r>
            <a:r>
              <a:rPr lang="bg-BG" sz="2100" dirty="0"/>
              <a:t>с</a:t>
            </a:r>
            <a:r>
              <a:rPr lang="ru-RU" sz="2100" dirty="0" err="1"/>
              <a:t>акциите</a:t>
            </a:r>
            <a:r>
              <a:rPr lang="ru-RU" sz="2100" dirty="0"/>
              <a:t> </a:t>
            </a:r>
            <a:r>
              <a:rPr lang="en-US" sz="2100" dirty="0"/>
              <a:t>(ACID)</a:t>
            </a:r>
            <a:r>
              <a:rPr lang="ru-RU" sz="2100" dirty="0"/>
              <a:t>, биват компрометирани или премахнати от ръчното прилагане на шардинг.</a:t>
            </a:r>
          </a:p>
          <a:p>
            <a:endParaRPr lang="bg-BG" sz="900" dirty="0"/>
          </a:p>
        </p:txBody>
      </p:sp>
      <p:sp>
        <p:nvSpPr>
          <p:cNvPr id="4" name="Date Placeholder 3"/>
          <p:cNvSpPr>
            <a:spLocks noGrp="1"/>
          </p:cNvSpPr>
          <p:nvPr>
            <p:ph type="dt" sz="half" idx="10"/>
          </p:nvPr>
        </p:nvSpPr>
        <p:spPr/>
        <p:txBody>
          <a:bodyPr/>
          <a:lstStyle/>
          <a:p>
            <a:r>
              <a:rPr lang="bg-BG" altLang="bg-BG"/>
              <a:t>Юлиана Пенева</a:t>
            </a:r>
          </a:p>
        </p:txBody>
      </p:sp>
      <p:sp>
        <p:nvSpPr>
          <p:cNvPr id="5" name="Footer Placeholder 4"/>
          <p:cNvSpPr>
            <a:spLocks noGrp="1"/>
          </p:cNvSpPr>
          <p:nvPr>
            <p:ph type="ftr" sz="quarter" idx="11"/>
          </p:nvPr>
        </p:nvSpPr>
        <p:spPr/>
        <p:txBody>
          <a:bodyPr/>
          <a:lstStyle/>
          <a:p>
            <a:r>
              <a:rPr lang="en-US" altLang="bg-BG"/>
              <a:t>CSCB686 - </a:t>
            </a:r>
            <a:r>
              <a:rPr lang="bg-BG" altLang="bg-BG"/>
              <a:t>лекция 11</a:t>
            </a:r>
          </a:p>
        </p:txBody>
      </p:sp>
      <p:sp>
        <p:nvSpPr>
          <p:cNvPr id="6" name="Slide Number Placeholder 5"/>
          <p:cNvSpPr>
            <a:spLocks noGrp="1"/>
          </p:cNvSpPr>
          <p:nvPr>
            <p:ph type="sldNum" sz="quarter" idx="12"/>
          </p:nvPr>
        </p:nvSpPr>
        <p:spPr/>
        <p:txBody>
          <a:bodyPr/>
          <a:lstStyle/>
          <a:p>
            <a:fld id="{0239112C-7F84-4D5F-8142-8142C8F42F29}" type="slidenum">
              <a:rPr lang="bg-BG" altLang="bg-BG" smtClean="0"/>
              <a:pPr/>
              <a:t>16</a:t>
            </a:fld>
            <a:endParaRPr lang="bg-BG" altLang="bg-BG"/>
          </a:p>
        </p:txBody>
      </p:sp>
    </p:spTree>
    <p:extLst>
      <p:ext uri="{BB962C8B-B14F-4D97-AF65-F5344CB8AC3E}">
        <p14:creationId xmlns:p14="http://schemas.microsoft.com/office/powerpoint/2010/main" val="7524894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239000" cy="1066800"/>
          </a:xfrm>
        </p:spPr>
        <p:txBody>
          <a:bodyPr>
            <a:normAutofit/>
          </a:bodyPr>
          <a:lstStyle/>
          <a:p>
            <a:pPr algn="ctr"/>
            <a:r>
              <a:rPr lang="bg-BG" sz="3200" dirty="0">
                <a:solidFill>
                  <a:schemeClr val="tx2"/>
                </a:solidFill>
              </a:rPr>
              <a:t>Характеристики на </a:t>
            </a:r>
            <a:r>
              <a:rPr lang="en-US" sz="3200" dirty="0">
                <a:solidFill>
                  <a:schemeClr val="tx2"/>
                </a:solidFill>
              </a:rPr>
              <a:t>N</a:t>
            </a:r>
            <a:r>
              <a:rPr lang="en-US" sz="3200" cap="none" dirty="0">
                <a:solidFill>
                  <a:schemeClr val="tx2"/>
                </a:solidFill>
              </a:rPr>
              <a:t>o</a:t>
            </a:r>
            <a:r>
              <a:rPr lang="en-US" sz="3200" dirty="0">
                <a:solidFill>
                  <a:schemeClr val="tx2"/>
                </a:solidFill>
              </a:rPr>
              <a:t>SQL </a:t>
            </a:r>
            <a:r>
              <a:rPr lang="bg-BG" sz="3200" dirty="0">
                <a:solidFill>
                  <a:schemeClr val="tx2"/>
                </a:solidFill>
              </a:rPr>
              <a:t>системите</a:t>
            </a:r>
            <a:endParaRPr lang="bg-BG" sz="3200" dirty="0"/>
          </a:p>
        </p:txBody>
      </p:sp>
      <p:sp>
        <p:nvSpPr>
          <p:cNvPr id="3" name="Content Placeholder 2"/>
          <p:cNvSpPr>
            <a:spLocks noGrp="1"/>
          </p:cNvSpPr>
          <p:nvPr>
            <p:ph idx="1"/>
          </p:nvPr>
        </p:nvSpPr>
        <p:spPr>
          <a:xfrm>
            <a:off x="457200" y="914400"/>
            <a:ext cx="7620000" cy="5638800"/>
          </a:xfrm>
        </p:spPr>
        <p:txBody>
          <a:bodyPr>
            <a:noAutofit/>
          </a:bodyPr>
          <a:lstStyle/>
          <a:p>
            <a:pPr>
              <a:buFont typeface="Wingdings" panose="05000000000000000000" pitchFamily="2" charset="2"/>
              <a:buChar char="§"/>
            </a:pPr>
            <a:endParaRPr lang="ru-RU" sz="1800" dirty="0"/>
          </a:p>
          <a:p>
            <a:pPr>
              <a:buFont typeface="Wingdings" panose="05000000000000000000" pitchFamily="2" charset="2"/>
              <a:buChar char="§"/>
            </a:pPr>
            <a:r>
              <a:rPr lang="ru-RU" sz="2400" dirty="0"/>
              <a:t>NoSQL базите данни обикновено поддържат авто-шардинг, което означава, че за тях е присъщо и автоматичното разпространение на данни сред произволен брой сървъри, без да се изисква дори приложение, което да бъде наясно с композирането на сървърите.  </a:t>
            </a:r>
          </a:p>
          <a:p>
            <a:pPr>
              <a:buFont typeface="Wingdings" panose="05000000000000000000" pitchFamily="2" charset="2"/>
              <a:buChar char="§"/>
            </a:pPr>
            <a:r>
              <a:rPr lang="ru-RU" sz="2400" dirty="0"/>
              <a:t>Данните и натоварването със заявки се балансират автоматично в сървърите и когато сървър откаже, той може бързо и прозрачно да бъде заменен, без прекъсване на приложението.</a:t>
            </a:r>
          </a:p>
          <a:p>
            <a:endParaRPr lang="bg-BG" sz="900" dirty="0"/>
          </a:p>
        </p:txBody>
      </p:sp>
      <p:sp>
        <p:nvSpPr>
          <p:cNvPr id="4" name="Date Placeholder 3"/>
          <p:cNvSpPr>
            <a:spLocks noGrp="1"/>
          </p:cNvSpPr>
          <p:nvPr>
            <p:ph type="dt" sz="half" idx="10"/>
          </p:nvPr>
        </p:nvSpPr>
        <p:spPr/>
        <p:txBody>
          <a:bodyPr/>
          <a:lstStyle/>
          <a:p>
            <a:r>
              <a:rPr lang="bg-BG" altLang="bg-BG"/>
              <a:t>Юлиана Пенева</a:t>
            </a:r>
          </a:p>
        </p:txBody>
      </p:sp>
      <p:sp>
        <p:nvSpPr>
          <p:cNvPr id="5" name="Footer Placeholder 4"/>
          <p:cNvSpPr>
            <a:spLocks noGrp="1"/>
          </p:cNvSpPr>
          <p:nvPr>
            <p:ph type="ftr" sz="quarter" idx="11"/>
          </p:nvPr>
        </p:nvSpPr>
        <p:spPr/>
        <p:txBody>
          <a:bodyPr/>
          <a:lstStyle/>
          <a:p>
            <a:r>
              <a:rPr lang="en-US" altLang="bg-BG"/>
              <a:t>CSCB686 - </a:t>
            </a:r>
            <a:r>
              <a:rPr lang="bg-BG" altLang="bg-BG"/>
              <a:t>лекция 11</a:t>
            </a:r>
          </a:p>
        </p:txBody>
      </p:sp>
      <p:sp>
        <p:nvSpPr>
          <p:cNvPr id="6" name="Slide Number Placeholder 5"/>
          <p:cNvSpPr>
            <a:spLocks noGrp="1"/>
          </p:cNvSpPr>
          <p:nvPr>
            <p:ph type="sldNum" sz="quarter" idx="12"/>
          </p:nvPr>
        </p:nvSpPr>
        <p:spPr/>
        <p:txBody>
          <a:bodyPr/>
          <a:lstStyle/>
          <a:p>
            <a:fld id="{0239112C-7F84-4D5F-8142-8142C8F42F29}" type="slidenum">
              <a:rPr lang="bg-BG" altLang="bg-BG" smtClean="0"/>
              <a:pPr/>
              <a:t>17</a:t>
            </a:fld>
            <a:endParaRPr lang="bg-BG" altLang="bg-BG"/>
          </a:p>
        </p:txBody>
      </p:sp>
    </p:spTree>
    <p:extLst>
      <p:ext uri="{BB962C8B-B14F-4D97-AF65-F5344CB8AC3E}">
        <p14:creationId xmlns:p14="http://schemas.microsoft.com/office/powerpoint/2010/main" val="2772786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7239000" cy="990600"/>
          </a:xfrm>
        </p:spPr>
        <p:txBody>
          <a:bodyPr>
            <a:normAutofit/>
          </a:bodyPr>
          <a:lstStyle/>
          <a:p>
            <a:pPr algn="ctr"/>
            <a:r>
              <a:rPr lang="bg-BG" sz="3200" dirty="0">
                <a:solidFill>
                  <a:schemeClr val="tx2"/>
                </a:solidFill>
              </a:rPr>
              <a:t>Характеристики на </a:t>
            </a:r>
            <a:r>
              <a:rPr lang="en-US" sz="3200" dirty="0">
                <a:solidFill>
                  <a:schemeClr val="tx2"/>
                </a:solidFill>
              </a:rPr>
              <a:t>N</a:t>
            </a:r>
            <a:r>
              <a:rPr lang="en-US" sz="3200" cap="none" dirty="0">
                <a:solidFill>
                  <a:schemeClr val="tx2"/>
                </a:solidFill>
              </a:rPr>
              <a:t>o</a:t>
            </a:r>
            <a:r>
              <a:rPr lang="en-US" sz="3200" dirty="0">
                <a:solidFill>
                  <a:schemeClr val="tx2"/>
                </a:solidFill>
              </a:rPr>
              <a:t>SQL </a:t>
            </a:r>
            <a:r>
              <a:rPr lang="bg-BG" sz="3200" dirty="0">
                <a:solidFill>
                  <a:schemeClr val="tx2"/>
                </a:solidFill>
              </a:rPr>
              <a:t>системите</a:t>
            </a:r>
            <a:endParaRPr lang="bg-BG" sz="3200" dirty="0"/>
          </a:p>
        </p:txBody>
      </p:sp>
      <p:sp>
        <p:nvSpPr>
          <p:cNvPr id="3" name="Content Placeholder 2"/>
          <p:cNvSpPr>
            <a:spLocks noGrp="1"/>
          </p:cNvSpPr>
          <p:nvPr>
            <p:ph idx="1"/>
          </p:nvPr>
        </p:nvSpPr>
        <p:spPr>
          <a:xfrm>
            <a:off x="457200" y="1066800"/>
            <a:ext cx="7239000" cy="5388936"/>
          </a:xfrm>
        </p:spPr>
        <p:txBody>
          <a:bodyPr>
            <a:normAutofit fontScale="92500" lnSpcReduction="10000"/>
          </a:bodyPr>
          <a:lstStyle/>
          <a:p>
            <a:pPr marL="514350" indent="-514350">
              <a:buFont typeface="+mj-lt"/>
              <a:buAutoNum type="arabicPeriod" startAt="5"/>
            </a:pPr>
            <a:r>
              <a:rPr lang="ru-RU" dirty="0"/>
              <a:t>Кеширане</a:t>
            </a:r>
          </a:p>
          <a:p>
            <a:pPr lvl="1">
              <a:buClr>
                <a:schemeClr val="tx2"/>
              </a:buClr>
              <a:buFont typeface="Wingdings" panose="05000000000000000000" pitchFamily="2" charset="2"/>
              <a:buChar char="§"/>
            </a:pPr>
            <a:r>
              <a:rPr lang="ru-RU" sz="2400" dirty="0">
                <a:solidFill>
                  <a:schemeClr val="tx1"/>
                </a:solidFill>
              </a:rPr>
              <a:t>Много NoSQL системите имат отлично интегрирани способности за кеширане,като често използваните данни се пазят в системната памет, доколкото е възможно. Не се поддържа отделен кеширащ слой, което да усложни внедряването и поддръжането на продукта.</a:t>
            </a:r>
          </a:p>
          <a:p>
            <a:pPr lvl="1">
              <a:buClr>
                <a:schemeClr val="tx2"/>
              </a:buClr>
              <a:buFont typeface="Wingdings" panose="05000000000000000000" pitchFamily="2" charset="2"/>
              <a:buChar char="§"/>
            </a:pPr>
            <a:r>
              <a:rPr lang="ru-RU" sz="2400" dirty="0">
                <a:solidFill>
                  <a:schemeClr val="tx1"/>
                </a:solidFill>
              </a:rPr>
              <a:t>Само по себе си кеширането може да увеличи значително производителността при четене на данните, но не и при записването им. </a:t>
            </a:r>
          </a:p>
          <a:p>
            <a:pPr lvl="1">
              <a:buClr>
                <a:schemeClr val="tx2"/>
              </a:buClr>
              <a:buFont typeface="Wingdings" panose="05000000000000000000" pitchFamily="2" charset="2"/>
              <a:buChar char="§"/>
            </a:pPr>
            <a:r>
              <a:rPr lang="ru-RU" sz="2400" dirty="0">
                <a:solidFill>
                  <a:schemeClr val="tx1"/>
                </a:solidFill>
              </a:rPr>
              <a:t>Ако в приложението данните повече се четат вероятно трябва да се има предвид разпределен кеш, но ако то е доминирано от записване или ако двете операции се изпълняват еднакво, разпределеният кеш не може да подобри производителността. </a:t>
            </a:r>
            <a:endParaRPr lang="bg-BG" dirty="0"/>
          </a:p>
        </p:txBody>
      </p:sp>
      <p:sp>
        <p:nvSpPr>
          <p:cNvPr id="4" name="Date Placeholder 3"/>
          <p:cNvSpPr>
            <a:spLocks noGrp="1"/>
          </p:cNvSpPr>
          <p:nvPr>
            <p:ph type="dt" sz="half" idx="10"/>
          </p:nvPr>
        </p:nvSpPr>
        <p:spPr/>
        <p:txBody>
          <a:bodyPr/>
          <a:lstStyle/>
          <a:p>
            <a:r>
              <a:rPr lang="bg-BG" altLang="bg-BG"/>
              <a:t>Юлиана Пенева</a:t>
            </a:r>
          </a:p>
        </p:txBody>
      </p:sp>
      <p:sp>
        <p:nvSpPr>
          <p:cNvPr id="5" name="Footer Placeholder 4"/>
          <p:cNvSpPr>
            <a:spLocks noGrp="1"/>
          </p:cNvSpPr>
          <p:nvPr>
            <p:ph type="ftr" sz="quarter" idx="11"/>
          </p:nvPr>
        </p:nvSpPr>
        <p:spPr/>
        <p:txBody>
          <a:bodyPr/>
          <a:lstStyle/>
          <a:p>
            <a:r>
              <a:rPr lang="en-US" altLang="bg-BG"/>
              <a:t>CSCB686 - </a:t>
            </a:r>
            <a:r>
              <a:rPr lang="bg-BG" altLang="bg-BG"/>
              <a:t>лекция 11</a:t>
            </a:r>
          </a:p>
        </p:txBody>
      </p:sp>
      <p:sp>
        <p:nvSpPr>
          <p:cNvPr id="6" name="Slide Number Placeholder 5"/>
          <p:cNvSpPr>
            <a:spLocks noGrp="1"/>
          </p:cNvSpPr>
          <p:nvPr>
            <p:ph type="sldNum" sz="quarter" idx="12"/>
          </p:nvPr>
        </p:nvSpPr>
        <p:spPr/>
        <p:txBody>
          <a:bodyPr/>
          <a:lstStyle/>
          <a:p>
            <a:fld id="{0239112C-7F84-4D5F-8142-8142C8F42F29}" type="slidenum">
              <a:rPr lang="bg-BG" altLang="bg-BG" smtClean="0"/>
              <a:pPr/>
              <a:t>18</a:t>
            </a:fld>
            <a:endParaRPr lang="bg-BG" altLang="bg-BG"/>
          </a:p>
        </p:txBody>
      </p:sp>
    </p:spTree>
    <p:extLst>
      <p:ext uri="{BB962C8B-B14F-4D97-AF65-F5344CB8AC3E}">
        <p14:creationId xmlns:p14="http://schemas.microsoft.com/office/powerpoint/2010/main" val="4201754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ChangeArrowheads="1"/>
          </p:cNvSpPr>
          <p:nvPr>
            <p:ph type="title"/>
          </p:nvPr>
        </p:nvSpPr>
        <p:spPr>
          <a:xfrm>
            <a:off x="304800" y="76200"/>
            <a:ext cx="7546975" cy="990600"/>
          </a:xfrm>
        </p:spPr>
        <p:txBody>
          <a:bodyPr>
            <a:noAutofit/>
          </a:bodyPr>
          <a:lstStyle/>
          <a:p>
            <a:pPr algn="ctr"/>
            <a:r>
              <a:rPr lang="bg-BG" sz="3200" dirty="0">
                <a:solidFill>
                  <a:schemeClr val="tx2"/>
                </a:solidFill>
              </a:rPr>
              <a:t>Характеристики на </a:t>
            </a:r>
            <a:r>
              <a:rPr lang="en-US" sz="3200" dirty="0">
                <a:solidFill>
                  <a:schemeClr val="tx2"/>
                </a:solidFill>
              </a:rPr>
              <a:t>N</a:t>
            </a:r>
            <a:r>
              <a:rPr lang="en-US" sz="3200" cap="none" dirty="0">
                <a:solidFill>
                  <a:schemeClr val="tx2"/>
                </a:solidFill>
              </a:rPr>
              <a:t>o</a:t>
            </a:r>
            <a:r>
              <a:rPr lang="en-US" sz="3200" dirty="0">
                <a:solidFill>
                  <a:schemeClr val="tx2"/>
                </a:solidFill>
              </a:rPr>
              <a:t>SQL </a:t>
            </a:r>
            <a:r>
              <a:rPr lang="bg-BG" sz="3200" dirty="0">
                <a:solidFill>
                  <a:schemeClr val="tx2"/>
                </a:solidFill>
              </a:rPr>
              <a:t>системите</a:t>
            </a:r>
            <a:endParaRPr lang="bg-BG" altLang="bg-BG" sz="3200" dirty="0">
              <a:solidFill>
                <a:srgbClr val="FF3300"/>
              </a:solidFill>
            </a:endParaRPr>
          </a:p>
        </p:txBody>
      </p:sp>
      <p:sp>
        <p:nvSpPr>
          <p:cNvPr id="344067" name="Rectangle 3"/>
          <p:cNvSpPr>
            <a:spLocks noGrp="1" noChangeArrowheads="1"/>
          </p:cNvSpPr>
          <p:nvPr>
            <p:ph idx="1"/>
          </p:nvPr>
        </p:nvSpPr>
        <p:spPr>
          <a:xfrm>
            <a:off x="457200" y="1295400"/>
            <a:ext cx="7620000" cy="5105400"/>
          </a:xfrm>
        </p:spPr>
        <p:txBody>
          <a:bodyPr>
            <a:normAutofit/>
          </a:bodyPr>
          <a:lstStyle/>
          <a:p>
            <a:pPr marL="457200" lvl="0" indent="-457200">
              <a:buFont typeface="+mj-lt"/>
              <a:buAutoNum type="arabicPeriod" startAt="6"/>
            </a:pPr>
            <a:r>
              <a:rPr lang="bg-BG" sz="2400" dirty="0"/>
              <a:t>High-Performance Data Access (високо скоростен достъп до данните)</a:t>
            </a:r>
          </a:p>
          <a:p>
            <a:pPr lvl="1">
              <a:buClr>
                <a:schemeClr val="tx2"/>
              </a:buClr>
            </a:pPr>
            <a:r>
              <a:rPr lang="bg-BG" sz="2100" dirty="0">
                <a:solidFill>
                  <a:schemeClr val="tx1"/>
                </a:solidFill>
              </a:rPr>
              <a:t>при много от </a:t>
            </a:r>
            <a:r>
              <a:rPr lang="en-US" sz="2100" dirty="0">
                <a:solidFill>
                  <a:schemeClr val="tx1"/>
                </a:solidFill>
              </a:rPr>
              <a:t>NoSQL</a:t>
            </a:r>
            <a:r>
              <a:rPr lang="bg-BG" sz="2100" dirty="0">
                <a:solidFill>
                  <a:schemeClr val="tx1"/>
                </a:solidFill>
              </a:rPr>
              <a:t> приложенията е необходимо намирането на специфични полета с данни измежду милионите записи или обекти в даден файл; </a:t>
            </a:r>
          </a:p>
          <a:p>
            <a:pPr lvl="1">
              <a:buClr>
                <a:schemeClr val="tx2"/>
              </a:buClr>
            </a:pPr>
            <a:r>
              <a:rPr lang="bg-BG" sz="2100" dirty="0">
                <a:solidFill>
                  <a:schemeClr val="tx1"/>
                </a:solidFill>
              </a:rPr>
              <a:t>за целта се използват две техники: </a:t>
            </a:r>
          </a:p>
          <a:p>
            <a:pPr lvl="2">
              <a:buClr>
                <a:schemeClr val="tx2"/>
              </a:buClr>
            </a:pPr>
            <a:r>
              <a:rPr lang="bg-BG" dirty="0"/>
              <a:t>hashing on object keys – хеширане като се използват ключовете на обектите;</a:t>
            </a:r>
          </a:p>
          <a:p>
            <a:pPr lvl="2">
              <a:buClr>
                <a:schemeClr val="tx2"/>
              </a:buClr>
            </a:pPr>
            <a:r>
              <a:rPr lang="bg-BG" dirty="0"/>
              <a:t>range partitioning – разделяне на обхвата, при което местоположението на обекта се определя от мнножество от стойности на ключа, например местоположение i ще съдържа обекти със стойности на ключа К в обхвата от </a:t>
            </a:r>
          </a:p>
          <a:p>
            <a:pPr marL="1444752" lvl="6" indent="0">
              <a:buClr>
                <a:schemeClr val="tx2"/>
              </a:buClr>
              <a:buNone/>
            </a:pPr>
            <a:r>
              <a:rPr lang="bg-BG" sz="2000" dirty="0"/>
              <a:t>Kimin ≤ K ≤ Kimax</a:t>
            </a:r>
          </a:p>
          <a:p>
            <a:pPr marL="457200" indent="-457200">
              <a:lnSpc>
                <a:spcPct val="80000"/>
              </a:lnSpc>
              <a:buFontTx/>
              <a:buAutoNum type="arabicPeriod" startAt="6"/>
            </a:pPr>
            <a:endParaRPr lang="bg-BG" altLang="bg-BG" sz="2400" dirty="0"/>
          </a:p>
        </p:txBody>
      </p:sp>
      <p:sp>
        <p:nvSpPr>
          <p:cNvPr id="4" name="Date Placeholder 3"/>
          <p:cNvSpPr>
            <a:spLocks noGrp="1"/>
          </p:cNvSpPr>
          <p:nvPr>
            <p:ph type="dt" sz="half" idx="10"/>
          </p:nvPr>
        </p:nvSpPr>
        <p:spPr/>
        <p:txBody>
          <a:bodyPr/>
          <a:lstStyle/>
          <a:p>
            <a:r>
              <a:rPr lang="bg-BG" altLang="bg-BG"/>
              <a:t>Юлиана Пенева</a:t>
            </a:r>
          </a:p>
        </p:txBody>
      </p:sp>
      <p:sp>
        <p:nvSpPr>
          <p:cNvPr id="5" name="Footer Placeholder 4"/>
          <p:cNvSpPr>
            <a:spLocks noGrp="1"/>
          </p:cNvSpPr>
          <p:nvPr>
            <p:ph type="ftr" sz="quarter" idx="11"/>
          </p:nvPr>
        </p:nvSpPr>
        <p:spPr/>
        <p:txBody>
          <a:bodyPr/>
          <a:lstStyle/>
          <a:p>
            <a:r>
              <a:rPr lang="en-US" altLang="bg-BG"/>
              <a:t>CSCB686 - </a:t>
            </a:r>
            <a:r>
              <a:rPr lang="bg-BG" altLang="bg-BG"/>
              <a:t>лекция 11</a:t>
            </a:r>
          </a:p>
        </p:txBody>
      </p:sp>
      <p:sp>
        <p:nvSpPr>
          <p:cNvPr id="6" name="Slide Number Placeholder 5"/>
          <p:cNvSpPr>
            <a:spLocks noGrp="1"/>
          </p:cNvSpPr>
          <p:nvPr>
            <p:ph type="sldNum" sz="quarter" idx="12"/>
          </p:nvPr>
        </p:nvSpPr>
        <p:spPr/>
        <p:txBody>
          <a:bodyPr/>
          <a:lstStyle/>
          <a:p>
            <a:fld id="{4A805404-B5D7-4862-BE45-0F745E429762}" type="slidenum">
              <a:rPr lang="bg-BG" altLang="bg-BG"/>
              <a:pPr/>
              <a:t>19</a:t>
            </a:fld>
            <a:endParaRPr lang="bg-BG" altLang="bg-BG"/>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ctrTitle"/>
          </p:nvPr>
        </p:nvSpPr>
        <p:spPr>
          <a:xfrm>
            <a:off x="838200" y="609600"/>
            <a:ext cx="7772400" cy="1143000"/>
          </a:xfrm>
        </p:spPr>
        <p:txBody>
          <a:bodyPr/>
          <a:lstStyle/>
          <a:p>
            <a:r>
              <a:rPr lang="bg-BG" altLang="bg-BG" sz="3000" dirty="0"/>
              <a:t>Лектор: </a:t>
            </a:r>
            <a:r>
              <a:rPr lang="bg-BG" altLang="bg-BG" sz="4000" dirty="0">
                <a:solidFill>
                  <a:srgbClr val="FF3300"/>
                </a:solidFill>
                <a:latin typeface="Monotype Corsiva" pitchFamily="66" charset="0"/>
              </a:rPr>
              <a:t>Юлиана Пенева</a:t>
            </a:r>
          </a:p>
        </p:txBody>
      </p:sp>
      <p:sp>
        <p:nvSpPr>
          <p:cNvPr id="64515" name="Rectangle 3"/>
          <p:cNvSpPr>
            <a:spLocks noGrp="1" noChangeArrowheads="1"/>
          </p:cNvSpPr>
          <p:nvPr>
            <p:ph type="subTitle" idx="1"/>
          </p:nvPr>
        </p:nvSpPr>
        <p:spPr>
          <a:xfrm>
            <a:off x="1447800" y="2209800"/>
            <a:ext cx="7162800" cy="1752600"/>
          </a:xfrm>
        </p:spPr>
        <p:txBody>
          <a:bodyPr/>
          <a:lstStyle/>
          <a:p>
            <a:pPr>
              <a:lnSpc>
                <a:spcPct val="90000"/>
              </a:lnSpc>
            </a:pPr>
            <a:r>
              <a:rPr lang="bg-BG" altLang="bg-BG" sz="2800" dirty="0"/>
              <a:t>Департамент “Информатика” – НБУ</a:t>
            </a:r>
          </a:p>
          <a:p>
            <a:pPr>
              <a:lnSpc>
                <a:spcPct val="90000"/>
              </a:lnSpc>
            </a:pPr>
            <a:endParaRPr lang="bg-BG" altLang="bg-BG" sz="2800" dirty="0"/>
          </a:p>
          <a:p>
            <a:pPr>
              <a:lnSpc>
                <a:spcPct val="90000"/>
              </a:lnSpc>
            </a:pPr>
            <a:r>
              <a:rPr lang="bg-BG" altLang="bg-BG" sz="2800" dirty="0"/>
              <a:t>Е-</a:t>
            </a:r>
            <a:r>
              <a:rPr lang="en-US" altLang="bg-BG" sz="2800" dirty="0"/>
              <a:t>mail: july_peneva@abv.bg</a:t>
            </a:r>
            <a:endParaRPr lang="bg-BG" altLang="bg-BG" sz="2800" dirty="0"/>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4" name="Rectangle 2"/>
          <p:cNvSpPr>
            <a:spLocks noGrp="1" noChangeArrowheads="1"/>
          </p:cNvSpPr>
          <p:nvPr>
            <p:ph type="title"/>
          </p:nvPr>
        </p:nvSpPr>
        <p:spPr>
          <a:xfrm>
            <a:off x="260350" y="111124"/>
            <a:ext cx="7816850" cy="955676"/>
          </a:xfrm>
        </p:spPr>
        <p:txBody>
          <a:bodyPr>
            <a:noAutofit/>
          </a:bodyPr>
          <a:lstStyle/>
          <a:p>
            <a:pPr algn="ctr"/>
            <a:r>
              <a:rPr lang="bg-BG" sz="3200" dirty="0">
                <a:solidFill>
                  <a:schemeClr val="tx2"/>
                </a:solidFill>
              </a:rPr>
              <a:t>Характеристики на </a:t>
            </a:r>
            <a:r>
              <a:rPr lang="en-US" sz="3200" dirty="0">
                <a:solidFill>
                  <a:schemeClr val="tx2"/>
                </a:solidFill>
              </a:rPr>
              <a:t>N</a:t>
            </a:r>
            <a:r>
              <a:rPr lang="en-US" sz="3200" cap="none" dirty="0">
                <a:solidFill>
                  <a:schemeClr val="tx2"/>
                </a:solidFill>
              </a:rPr>
              <a:t>o</a:t>
            </a:r>
            <a:r>
              <a:rPr lang="en-US" sz="3200" dirty="0">
                <a:solidFill>
                  <a:schemeClr val="tx2"/>
                </a:solidFill>
              </a:rPr>
              <a:t>SQL </a:t>
            </a:r>
            <a:r>
              <a:rPr lang="bg-BG" sz="3200" dirty="0">
                <a:solidFill>
                  <a:schemeClr val="tx2"/>
                </a:solidFill>
              </a:rPr>
              <a:t>системите</a:t>
            </a:r>
            <a:endParaRPr lang="bg-BG" altLang="bg-BG" sz="3200" dirty="0">
              <a:solidFill>
                <a:srgbClr val="FF3300"/>
              </a:solidFill>
            </a:endParaRPr>
          </a:p>
        </p:txBody>
      </p:sp>
      <p:sp>
        <p:nvSpPr>
          <p:cNvPr id="346115" name="Rectangle 3"/>
          <p:cNvSpPr>
            <a:spLocks noGrp="1" noChangeArrowheads="1"/>
          </p:cNvSpPr>
          <p:nvPr>
            <p:ph idx="1"/>
          </p:nvPr>
        </p:nvSpPr>
        <p:spPr>
          <a:xfrm>
            <a:off x="381000" y="1143000"/>
            <a:ext cx="7467600" cy="5334000"/>
          </a:xfrm>
        </p:spPr>
        <p:txBody>
          <a:bodyPr>
            <a:normAutofit fontScale="70000" lnSpcReduction="20000"/>
          </a:bodyPr>
          <a:lstStyle/>
          <a:p>
            <a:pPr marL="0" indent="0" algn="ctr">
              <a:lnSpc>
                <a:spcPct val="90000"/>
              </a:lnSpc>
              <a:buNone/>
            </a:pPr>
            <a:r>
              <a:rPr lang="bg-BG" altLang="bg-BG" sz="3400" dirty="0">
                <a:solidFill>
                  <a:schemeClr val="accent2"/>
                </a:solidFill>
              </a:rPr>
              <a:t>Характеристики, отнасящи се до моделите от данни и езиците за заявки</a:t>
            </a:r>
          </a:p>
          <a:p>
            <a:pPr marL="0" indent="0">
              <a:lnSpc>
                <a:spcPct val="90000"/>
              </a:lnSpc>
              <a:buNone/>
            </a:pPr>
            <a:endParaRPr lang="bg-BG" altLang="bg-BG" sz="700" dirty="0"/>
          </a:p>
          <a:p>
            <a:pPr marL="457200" lvl="0" indent="-457200">
              <a:lnSpc>
                <a:spcPct val="120000"/>
              </a:lnSpc>
              <a:spcBef>
                <a:spcPts val="0"/>
              </a:spcBef>
              <a:buFont typeface="+mj-lt"/>
              <a:buAutoNum type="arabicPeriod"/>
            </a:pPr>
            <a:r>
              <a:rPr lang="bg-BG" sz="3100" dirty="0"/>
              <a:t>Not Requiring a Schema – не се изисква дефиниране на схема на базата от данни понеже се работи с полуструктурирани и самоописващи се данни. </a:t>
            </a:r>
          </a:p>
          <a:p>
            <a:pPr lvl="2">
              <a:lnSpc>
                <a:spcPct val="120000"/>
              </a:lnSpc>
              <a:spcBef>
                <a:spcPts val="600"/>
              </a:spcBef>
              <a:buClr>
                <a:schemeClr val="tx2"/>
              </a:buClr>
            </a:pPr>
            <a:r>
              <a:rPr lang="bg-BG" sz="2800" dirty="0">
                <a:solidFill>
                  <a:schemeClr val="tx1"/>
                </a:solidFill>
              </a:rPr>
              <a:t>съществуват различни езици за описанието на полуструктурирани данни като JSON (JavaScript Object Notation) and XML (използвани в някои от </a:t>
            </a:r>
            <a:r>
              <a:rPr lang="en-US" sz="2800" dirty="0">
                <a:solidFill>
                  <a:schemeClr val="tx1"/>
                </a:solidFill>
              </a:rPr>
              <a:t>NoSQL</a:t>
            </a:r>
            <a:r>
              <a:rPr lang="bg-BG" sz="2800" dirty="0">
                <a:solidFill>
                  <a:schemeClr val="tx1"/>
                </a:solidFill>
              </a:rPr>
              <a:t> системите, но и други методи могат да бъдат приложени);</a:t>
            </a:r>
          </a:p>
          <a:p>
            <a:pPr lvl="2">
              <a:lnSpc>
                <a:spcPct val="120000"/>
              </a:lnSpc>
              <a:spcBef>
                <a:spcPts val="600"/>
              </a:spcBef>
              <a:buClr>
                <a:schemeClr val="tx2"/>
              </a:buClr>
            </a:pPr>
            <a:r>
              <a:rPr lang="bg-BG" sz="2800" dirty="0">
                <a:solidFill>
                  <a:schemeClr val="tx1"/>
                </a:solidFill>
              </a:rPr>
              <a:t>това означава, че няма начини за задаване на ограничения върху данните и те трябва </a:t>
            </a:r>
            <a:r>
              <a:rPr lang="bg-BG" sz="2800" dirty="0">
                <a:solidFill>
                  <a:srgbClr val="FF0000"/>
                </a:solidFill>
              </a:rPr>
              <a:t>да се програмират в приложните програми</a:t>
            </a:r>
            <a:r>
              <a:rPr lang="bg-BG" sz="2800" dirty="0">
                <a:solidFill>
                  <a:schemeClr val="tx1"/>
                </a:solidFill>
              </a:rPr>
              <a:t>, които достъпват данните. </a:t>
            </a:r>
          </a:p>
        </p:txBody>
      </p:sp>
      <p:sp>
        <p:nvSpPr>
          <p:cNvPr id="4" name="Date Placeholder 3"/>
          <p:cNvSpPr>
            <a:spLocks noGrp="1"/>
          </p:cNvSpPr>
          <p:nvPr>
            <p:ph type="dt" sz="half" idx="10"/>
          </p:nvPr>
        </p:nvSpPr>
        <p:spPr/>
        <p:txBody>
          <a:bodyPr/>
          <a:lstStyle/>
          <a:p>
            <a:r>
              <a:rPr lang="bg-BG" altLang="bg-BG"/>
              <a:t>Юлиана Пенева</a:t>
            </a:r>
          </a:p>
        </p:txBody>
      </p:sp>
      <p:sp>
        <p:nvSpPr>
          <p:cNvPr id="5" name="Footer Placeholder 4"/>
          <p:cNvSpPr>
            <a:spLocks noGrp="1"/>
          </p:cNvSpPr>
          <p:nvPr>
            <p:ph type="ftr" sz="quarter" idx="11"/>
          </p:nvPr>
        </p:nvSpPr>
        <p:spPr/>
        <p:txBody>
          <a:bodyPr/>
          <a:lstStyle/>
          <a:p>
            <a:r>
              <a:rPr lang="en-US" altLang="bg-BG"/>
              <a:t>CSCB686 - </a:t>
            </a:r>
            <a:r>
              <a:rPr lang="bg-BG" altLang="bg-BG"/>
              <a:t>лекция 11</a:t>
            </a:r>
          </a:p>
        </p:txBody>
      </p:sp>
      <p:sp>
        <p:nvSpPr>
          <p:cNvPr id="6" name="Slide Number Placeholder 5"/>
          <p:cNvSpPr>
            <a:spLocks noGrp="1"/>
          </p:cNvSpPr>
          <p:nvPr>
            <p:ph type="sldNum" sz="quarter" idx="12"/>
          </p:nvPr>
        </p:nvSpPr>
        <p:spPr/>
        <p:txBody>
          <a:bodyPr/>
          <a:lstStyle/>
          <a:p>
            <a:fld id="{49F727D9-B7CB-4C6D-BAF9-1639C56554BB}" type="slidenum">
              <a:rPr lang="bg-BG" altLang="bg-BG"/>
              <a:pPr/>
              <a:t>20</a:t>
            </a:fld>
            <a:endParaRPr lang="bg-BG" altLang="bg-BG"/>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239000" cy="914400"/>
          </a:xfrm>
        </p:spPr>
        <p:txBody>
          <a:bodyPr>
            <a:noAutofit/>
          </a:bodyPr>
          <a:lstStyle/>
          <a:p>
            <a:pPr algn="ctr"/>
            <a:r>
              <a:rPr lang="bg-BG" sz="3200" dirty="0">
                <a:solidFill>
                  <a:schemeClr val="tx2"/>
                </a:solidFill>
              </a:rPr>
              <a:t>Характеристики на </a:t>
            </a:r>
            <a:r>
              <a:rPr lang="en-US" sz="3200" dirty="0">
                <a:solidFill>
                  <a:schemeClr val="tx2"/>
                </a:solidFill>
              </a:rPr>
              <a:t>N</a:t>
            </a:r>
            <a:r>
              <a:rPr lang="en-US" sz="3200" cap="none" dirty="0">
                <a:solidFill>
                  <a:schemeClr val="tx2"/>
                </a:solidFill>
              </a:rPr>
              <a:t>o</a:t>
            </a:r>
            <a:r>
              <a:rPr lang="en-US" sz="3200" dirty="0">
                <a:solidFill>
                  <a:schemeClr val="tx2"/>
                </a:solidFill>
              </a:rPr>
              <a:t>SQL </a:t>
            </a:r>
            <a:r>
              <a:rPr lang="bg-BG" sz="3200" dirty="0">
                <a:solidFill>
                  <a:schemeClr val="tx2"/>
                </a:solidFill>
              </a:rPr>
              <a:t>системите</a:t>
            </a:r>
            <a:endParaRPr lang="bg-BG" sz="3200" dirty="0"/>
          </a:p>
        </p:txBody>
      </p:sp>
      <p:sp>
        <p:nvSpPr>
          <p:cNvPr id="3" name="Content Placeholder 2"/>
          <p:cNvSpPr>
            <a:spLocks noGrp="1"/>
          </p:cNvSpPr>
          <p:nvPr>
            <p:ph idx="1"/>
          </p:nvPr>
        </p:nvSpPr>
        <p:spPr>
          <a:xfrm>
            <a:off x="457200" y="1143000"/>
            <a:ext cx="7239000" cy="5486400"/>
          </a:xfrm>
        </p:spPr>
        <p:txBody>
          <a:bodyPr>
            <a:normAutofit fontScale="85000" lnSpcReduction="20000"/>
          </a:bodyPr>
          <a:lstStyle/>
          <a:p>
            <a:pPr marL="514350" lvl="0" indent="-514350">
              <a:buFont typeface="+mj-lt"/>
              <a:buAutoNum type="arabicPeriod" startAt="2"/>
            </a:pPr>
            <a:r>
              <a:rPr lang="bg-BG" sz="2800" dirty="0"/>
              <a:t>Less Powerful Query Languages (не особено мощни езици за заявки)</a:t>
            </a:r>
          </a:p>
          <a:p>
            <a:pPr lvl="1">
              <a:buClr>
                <a:schemeClr val="tx2"/>
              </a:buClr>
            </a:pPr>
            <a:r>
              <a:rPr lang="bg-BG" sz="2500" dirty="0">
                <a:solidFill>
                  <a:schemeClr val="tx1"/>
                </a:solidFill>
              </a:rPr>
              <a:t>повечето приложения, които използват </a:t>
            </a:r>
            <a:r>
              <a:rPr lang="en-US" sz="2500" dirty="0">
                <a:solidFill>
                  <a:schemeClr val="tx1"/>
                </a:solidFill>
              </a:rPr>
              <a:t>NoSQL</a:t>
            </a:r>
            <a:r>
              <a:rPr lang="bg-BG" sz="2500" dirty="0">
                <a:solidFill>
                  <a:schemeClr val="tx1"/>
                </a:solidFill>
              </a:rPr>
              <a:t> системи не изискват използването на мощни езици за заявки като SQL, защото заявките четат и локализират обекти по техните ключове в единствен файл; </a:t>
            </a:r>
          </a:p>
          <a:p>
            <a:pPr lvl="1">
              <a:buClr>
                <a:schemeClr val="tx2"/>
              </a:buClr>
            </a:pPr>
            <a:r>
              <a:rPr lang="bg-BG" sz="2500" dirty="0">
                <a:solidFill>
                  <a:schemeClr val="tx1"/>
                </a:solidFill>
              </a:rPr>
              <a:t>обикновено </a:t>
            </a:r>
            <a:r>
              <a:rPr lang="en-US" sz="2500" dirty="0">
                <a:solidFill>
                  <a:schemeClr val="tx1"/>
                </a:solidFill>
              </a:rPr>
              <a:t>NoSQL</a:t>
            </a:r>
            <a:r>
              <a:rPr lang="bg-BG" sz="2500" dirty="0">
                <a:solidFill>
                  <a:schemeClr val="tx1"/>
                </a:solidFill>
              </a:rPr>
              <a:t> системите осигуряват множество от функции и операции във вида на API, така че четенето и записът на обекти се осъществява чрез извикването на подходящите за целта операции от програмиста; в повечето случаи операциите се наричат</a:t>
            </a:r>
            <a:r>
              <a:rPr lang="bg-BG" sz="2500" b="1" dirty="0">
                <a:solidFill>
                  <a:schemeClr val="tx1"/>
                </a:solidFill>
              </a:rPr>
              <a:t> </a:t>
            </a:r>
            <a:r>
              <a:rPr lang="bg-BG" sz="2500" dirty="0">
                <a:solidFill>
                  <a:schemeClr val="tx1"/>
                </a:solidFill>
              </a:rPr>
              <a:t>CRUD (Create, Read, Update, and Delete) или SCRUD (Search, Create, Read, Update, and Delete) операции. </a:t>
            </a:r>
          </a:p>
          <a:p>
            <a:pPr lvl="1">
              <a:buClr>
                <a:schemeClr val="tx2"/>
              </a:buClr>
            </a:pPr>
            <a:r>
              <a:rPr lang="bg-BG" sz="2500" dirty="0">
                <a:solidFill>
                  <a:schemeClr val="tx1"/>
                </a:solidFill>
              </a:rPr>
              <a:t>някои продукти осигуряват език за заявки от високо ниво,подмножество на SQL без операцията съединение; при необходимост последната се реализира в приложните програми.</a:t>
            </a:r>
          </a:p>
          <a:p>
            <a:pPr marL="0" indent="0">
              <a:buNone/>
            </a:pPr>
            <a:endParaRPr lang="bg-BG" sz="2800" dirty="0"/>
          </a:p>
        </p:txBody>
      </p:sp>
      <p:sp>
        <p:nvSpPr>
          <p:cNvPr id="4" name="Date Placeholder 3"/>
          <p:cNvSpPr>
            <a:spLocks noGrp="1"/>
          </p:cNvSpPr>
          <p:nvPr>
            <p:ph type="dt" sz="half" idx="10"/>
          </p:nvPr>
        </p:nvSpPr>
        <p:spPr/>
        <p:txBody>
          <a:bodyPr/>
          <a:lstStyle/>
          <a:p>
            <a:r>
              <a:rPr lang="bg-BG" altLang="bg-BG"/>
              <a:t>Юлиана Пенева</a:t>
            </a:r>
          </a:p>
        </p:txBody>
      </p:sp>
      <p:sp>
        <p:nvSpPr>
          <p:cNvPr id="5" name="Footer Placeholder 4"/>
          <p:cNvSpPr>
            <a:spLocks noGrp="1"/>
          </p:cNvSpPr>
          <p:nvPr>
            <p:ph type="ftr" sz="quarter" idx="11"/>
          </p:nvPr>
        </p:nvSpPr>
        <p:spPr/>
        <p:txBody>
          <a:bodyPr/>
          <a:lstStyle/>
          <a:p>
            <a:r>
              <a:rPr lang="en-US" altLang="bg-BG"/>
              <a:t>CSCB686 - </a:t>
            </a:r>
            <a:r>
              <a:rPr lang="bg-BG" altLang="bg-BG"/>
              <a:t>лекция 11</a:t>
            </a:r>
          </a:p>
        </p:txBody>
      </p:sp>
      <p:sp>
        <p:nvSpPr>
          <p:cNvPr id="6" name="Slide Number Placeholder 5"/>
          <p:cNvSpPr>
            <a:spLocks noGrp="1"/>
          </p:cNvSpPr>
          <p:nvPr>
            <p:ph type="sldNum" sz="quarter" idx="12"/>
          </p:nvPr>
        </p:nvSpPr>
        <p:spPr/>
        <p:txBody>
          <a:bodyPr/>
          <a:lstStyle/>
          <a:p>
            <a:fld id="{0239112C-7F84-4D5F-8142-8142C8F42F29}" type="slidenum">
              <a:rPr lang="bg-BG" altLang="bg-BG" smtClean="0"/>
              <a:pPr/>
              <a:t>21</a:t>
            </a:fld>
            <a:endParaRPr lang="bg-BG" altLang="bg-BG"/>
          </a:p>
        </p:txBody>
      </p:sp>
    </p:spTree>
    <p:extLst>
      <p:ext uri="{BB962C8B-B14F-4D97-AF65-F5344CB8AC3E}">
        <p14:creationId xmlns:p14="http://schemas.microsoft.com/office/powerpoint/2010/main" val="18297392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6" name="Rectangle 2"/>
          <p:cNvSpPr>
            <a:spLocks noGrp="1" noChangeArrowheads="1"/>
          </p:cNvSpPr>
          <p:nvPr>
            <p:ph type="title"/>
          </p:nvPr>
        </p:nvSpPr>
        <p:spPr>
          <a:xfrm>
            <a:off x="304800" y="153988"/>
            <a:ext cx="7772400" cy="914400"/>
          </a:xfrm>
        </p:spPr>
        <p:txBody>
          <a:bodyPr>
            <a:noAutofit/>
          </a:bodyPr>
          <a:lstStyle/>
          <a:p>
            <a:pPr algn="ctr"/>
            <a:r>
              <a:rPr lang="bg-BG" sz="3200" dirty="0">
                <a:solidFill>
                  <a:schemeClr val="tx2"/>
                </a:solidFill>
              </a:rPr>
              <a:t>Характеристики на </a:t>
            </a:r>
            <a:r>
              <a:rPr lang="en-US" sz="3200" dirty="0">
                <a:solidFill>
                  <a:schemeClr val="tx2"/>
                </a:solidFill>
              </a:rPr>
              <a:t>N</a:t>
            </a:r>
            <a:r>
              <a:rPr lang="en-US" sz="3200" cap="none" dirty="0">
                <a:solidFill>
                  <a:schemeClr val="tx2"/>
                </a:solidFill>
              </a:rPr>
              <a:t>o</a:t>
            </a:r>
            <a:r>
              <a:rPr lang="en-US" sz="3200" dirty="0">
                <a:solidFill>
                  <a:schemeClr val="tx2"/>
                </a:solidFill>
              </a:rPr>
              <a:t>SQL </a:t>
            </a:r>
            <a:r>
              <a:rPr lang="bg-BG" sz="3200" dirty="0">
                <a:solidFill>
                  <a:schemeClr val="tx2"/>
                </a:solidFill>
              </a:rPr>
              <a:t>системите</a:t>
            </a:r>
            <a:endParaRPr lang="bg-BG" altLang="bg-BG" sz="3200" dirty="0">
              <a:solidFill>
                <a:srgbClr val="FF3300"/>
              </a:solidFill>
            </a:endParaRPr>
          </a:p>
        </p:txBody>
      </p:sp>
      <p:sp>
        <p:nvSpPr>
          <p:cNvPr id="349187" name="Rectangle 3"/>
          <p:cNvSpPr>
            <a:spLocks noGrp="1" noChangeArrowheads="1"/>
          </p:cNvSpPr>
          <p:nvPr>
            <p:ph idx="1"/>
          </p:nvPr>
        </p:nvSpPr>
        <p:spPr>
          <a:xfrm>
            <a:off x="457200" y="1371600"/>
            <a:ext cx="7620000" cy="4495800"/>
          </a:xfrm>
        </p:spPr>
        <p:txBody>
          <a:bodyPr>
            <a:normAutofit/>
          </a:bodyPr>
          <a:lstStyle/>
          <a:p>
            <a:pPr marL="609600" lvl="0" indent="-609600">
              <a:buFont typeface="+mj-lt"/>
              <a:buAutoNum type="arabicPeriod" startAt="3"/>
            </a:pPr>
            <a:r>
              <a:rPr lang="bg-BG" sz="2400" dirty="0"/>
              <a:t>Работа с версии - някои от </a:t>
            </a:r>
            <a:r>
              <a:rPr lang="en-US" sz="2400" dirty="0"/>
              <a:t>NoSQL</a:t>
            </a:r>
            <a:r>
              <a:rPr lang="bg-BG" sz="2400" dirty="0"/>
              <a:t> системите позволяват съхраняването на повече от една версии на полета с данни като ги отбелязват с времеви маркер - column-based NoSQL systems.</a:t>
            </a:r>
          </a:p>
          <a:p>
            <a:pPr marL="609600" indent="-609600">
              <a:buFontTx/>
              <a:buAutoNum type="arabicPeriod" startAt="3"/>
            </a:pPr>
            <a:endParaRPr lang="bg-BG" altLang="bg-BG" sz="2400" dirty="0"/>
          </a:p>
          <a:p>
            <a:pPr marL="990600" lvl="1" indent="-533400">
              <a:buClr>
                <a:schemeClr val="tx2"/>
              </a:buClr>
            </a:pPr>
            <a:endParaRPr lang="bg-BG" altLang="bg-BG" sz="2400" dirty="0">
              <a:solidFill>
                <a:schemeClr val="tx1"/>
              </a:solidFill>
            </a:endParaRPr>
          </a:p>
          <a:p>
            <a:pPr marL="457200" lvl="1" indent="0">
              <a:buClr>
                <a:schemeClr val="tx2"/>
              </a:buClr>
              <a:buNone/>
            </a:pPr>
            <a:r>
              <a:rPr lang="bg-BG" altLang="bg-BG" sz="2400" dirty="0">
                <a:solidFill>
                  <a:schemeClr val="tx1"/>
                </a:solidFill>
              </a:rPr>
              <a:t> </a:t>
            </a:r>
          </a:p>
        </p:txBody>
      </p:sp>
      <p:sp>
        <p:nvSpPr>
          <p:cNvPr id="4" name="Date Placeholder 3"/>
          <p:cNvSpPr>
            <a:spLocks noGrp="1"/>
          </p:cNvSpPr>
          <p:nvPr>
            <p:ph type="dt" sz="half" idx="10"/>
          </p:nvPr>
        </p:nvSpPr>
        <p:spPr/>
        <p:txBody>
          <a:bodyPr/>
          <a:lstStyle/>
          <a:p>
            <a:r>
              <a:rPr lang="bg-BG" altLang="bg-BG"/>
              <a:t>Юлиана Пенева</a:t>
            </a:r>
          </a:p>
        </p:txBody>
      </p:sp>
      <p:sp>
        <p:nvSpPr>
          <p:cNvPr id="5" name="Footer Placeholder 4"/>
          <p:cNvSpPr>
            <a:spLocks noGrp="1"/>
          </p:cNvSpPr>
          <p:nvPr>
            <p:ph type="ftr" sz="quarter" idx="11"/>
          </p:nvPr>
        </p:nvSpPr>
        <p:spPr/>
        <p:txBody>
          <a:bodyPr/>
          <a:lstStyle/>
          <a:p>
            <a:r>
              <a:rPr lang="en-US" altLang="bg-BG"/>
              <a:t>CSCB686 - </a:t>
            </a:r>
            <a:r>
              <a:rPr lang="bg-BG" altLang="bg-BG"/>
              <a:t>лекция 11</a:t>
            </a:r>
          </a:p>
        </p:txBody>
      </p:sp>
      <p:sp>
        <p:nvSpPr>
          <p:cNvPr id="6" name="Slide Number Placeholder 5"/>
          <p:cNvSpPr>
            <a:spLocks noGrp="1"/>
          </p:cNvSpPr>
          <p:nvPr>
            <p:ph type="sldNum" sz="quarter" idx="12"/>
          </p:nvPr>
        </p:nvSpPr>
        <p:spPr/>
        <p:txBody>
          <a:bodyPr/>
          <a:lstStyle/>
          <a:p>
            <a:fld id="{82E233EA-9A32-4882-8B1E-4636D7BB431B}" type="slidenum">
              <a:rPr lang="bg-BG" altLang="bg-BG"/>
              <a:pPr/>
              <a:t>22</a:t>
            </a:fld>
            <a:endParaRPr lang="bg-BG" altLang="bg-BG"/>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Rectangle 2"/>
          <p:cNvSpPr>
            <a:spLocks noGrp="1" noChangeArrowheads="1"/>
          </p:cNvSpPr>
          <p:nvPr>
            <p:ph type="title"/>
          </p:nvPr>
        </p:nvSpPr>
        <p:spPr>
          <a:xfrm>
            <a:off x="228600" y="76200"/>
            <a:ext cx="7696200" cy="685800"/>
          </a:xfrm>
        </p:spPr>
        <p:txBody>
          <a:bodyPr>
            <a:noAutofit/>
          </a:bodyPr>
          <a:lstStyle/>
          <a:p>
            <a:pPr algn="ctr"/>
            <a:r>
              <a:rPr lang="bg-BG" sz="3200" dirty="0">
                <a:solidFill>
                  <a:schemeClr val="tx2"/>
                </a:solidFill>
              </a:rPr>
              <a:t>Видове </a:t>
            </a:r>
            <a:r>
              <a:rPr lang="en-US" sz="3200" dirty="0">
                <a:solidFill>
                  <a:schemeClr val="tx2"/>
                </a:solidFill>
              </a:rPr>
              <a:t>N</a:t>
            </a:r>
            <a:r>
              <a:rPr lang="en-US" sz="3200" cap="none" dirty="0">
                <a:solidFill>
                  <a:schemeClr val="tx2"/>
                </a:solidFill>
              </a:rPr>
              <a:t>o</a:t>
            </a:r>
            <a:r>
              <a:rPr lang="en-US" sz="3200" dirty="0">
                <a:solidFill>
                  <a:schemeClr val="tx2"/>
                </a:solidFill>
              </a:rPr>
              <a:t>SQL </a:t>
            </a:r>
            <a:r>
              <a:rPr lang="bg-BG" sz="3200" dirty="0">
                <a:solidFill>
                  <a:schemeClr val="tx2"/>
                </a:solidFill>
              </a:rPr>
              <a:t>системи</a:t>
            </a:r>
            <a:endParaRPr lang="bg-BG" altLang="bg-BG" sz="3200" dirty="0">
              <a:solidFill>
                <a:srgbClr val="FF3300"/>
              </a:solidFill>
            </a:endParaRPr>
          </a:p>
        </p:txBody>
      </p:sp>
      <p:sp>
        <p:nvSpPr>
          <p:cNvPr id="348163" name="Rectangle 3"/>
          <p:cNvSpPr>
            <a:spLocks noGrp="1" noChangeArrowheads="1"/>
          </p:cNvSpPr>
          <p:nvPr>
            <p:ph idx="1"/>
          </p:nvPr>
        </p:nvSpPr>
        <p:spPr>
          <a:xfrm>
            <a:off x="457200" y="914400"/>
            <a:ext cx="7620000" cy="5410200"/>
          </a:xfrm>
        </p:spPr>
        <p:txBody>
          <a:bodyPr>
            <a:normAutofit fontScale="77500" lnSpcReduction="20000"/>
          </a:bodyPr>
          <a:lstStyle/>
          <a:p>
            <a:pPr marL="0" indent="0" algn="ctr">
              <a:buNone/>
            </a:pPr>
            <a:r>
              <a:rPr lang="bg-BG" sz="3100" dirty="0">
                <a:solidFill>
                  <a:schemeClr val="accent2"/>
                </a:solidFill>
              </a:rPr>
              <a:t>Документно-базирани (</a:t>
            </a:r>
            <a:r>
              <a:rPr lang="bg-BG" sz="3100" dirty="0" err="1">
                <a:solidFill>
                  <a:schemeClr val="accent2"/>
                </a:solidFill>
              </a:rPr>
              <a:t>document-based</a:t>
            </a:r>
            <a:r>
              <a:rPr lang="bg-BG" sz="3100" b="1" dirty="0">
                <a:solidFill>
                  <a:schemeClr val="accent2"/>
                </a:solidFill>
              </a:rPr>
              <a:t> </a:t>
            </a:r>
            <a:r>
              <a:rPr lang="bg-BG" sz="3100" dirty="0" err="1">
                <a:solidFill>
                  <a:schemeClr val="accent2"/>
                </a:solidFill>
              </a:rPr>
              <a:t>NoSQL</a:t>
            </a:r>
            <a:r>
              <a:rPr lang="bg-BG" sz="3100" dirty="0">
                <a:solidFill>
                  <a:schemeClr val="accent2"/>
                </a:solidFill>
              </a:rPr>
              <a:t> systems</a:t>
            </a:r>
            <a:r>
              <a:rPr lang="bg-BG" sz="3600" dirty="0">
                <a:solidFill>
                  <a:schemeClr val="accent2"/>
                </a:solidFill>
              </a:rPr>
              <a:t>) </a:t>
            </a:r>
          </a:p>
          <a:p>
            <a:pPr marL="457200" indent="-457200">
              <a:buFont typeface="+mj-lt"/>
              <a:buAutoNum type="arabicPeriod"/>
            </a:pPr>
            <a:endParaRPr lang="bg-BG" sz="2200" dirty="0"/>
          </a:p>
          <a:p>
            <a:pPr marL="457200" indent="-457200">
              <a:buFont typeface="+mj-lt"/>
              <a:buAutoNum type="arabicPeriod"/>
            </a:pPr>
            <a:endParaRPr lang="bg-BG" sz="2200" dirty="0"/>
          </a:p>
          <a:p>
            <a:pPr marL="457200" indent="-457200">
              <a:buFont typeface="+mj-lt"/>
              <a:buAutoNum type="arabicPeriod"/>
            </a:pPr>
            <a:r>
              <a:rPr lang="bg-BG" sz="2700" dirty="0"/>
              <a:t>Съхраняват данните във формата на документи като използват добре известни формати JSON (JavaScript Object Notation). </a:t>
            </a:r>
          </a:p>
          <a:p>
            <a:pPr marL="457200" indent="-457200">
              <a:buFont typeface="+mj-lt"/>
              <a:buAutoNum type="arabicPeriod"/>
            </a:pPr>
            <a:r>
              <a:rPr lang="ru-RU" sz="2700" dirty="0"/>
              <a:t>Документите съдържат едно или повече полета, като всяко поле съдържа стойност (например стринг, дата, масив и т.н.).</a:t>
            </a:r>
            <a:endParaRPr lang="bg-BG" sz="2700" dirty="0"/>
          </a:p>
          <a:p>
            <a:pPr marL="457200" indent="-457200">
              <a:buFont typeface="+mj-lt"/>
              <a:buAutoNum type="arabicPeriod"/>
            </a:pPr>
            <a:r>
              <a:rPr lang="bg-BG" sz="2700" dirty="0"/>
              <a:t>Документите са достъпни чрез техния идентитет или с помощта на индекси.</a:t>
            </a:r>
          </a:p>
          <a:p>
            <a:pPr marL="457200" indent="-457200">
              <a:buFont typeface="+mj-lt"/>
              <a:buAutoNum type="arabicPeriod"/>
            </a:pPr>
            <a:r>
              <a:rPr lang="ru-RU" sz="2700" dirty="0"/>
              <a:t>Всеки документ може да съдържа различни полета, което е много полезно при моделиране на неструктурирани данни.</a:t>
            </a:r>
            <a:endParaRPr lang="bg-BG" sz="2700" dirty="0"/>
          </a:p>
          <a:p>
            <a:pPr marL="457200" indent="-457200">
              <a:buFont typeface="+mj-lt"/>
              <a:buAutoNum type="arabicPeriod"/>
            </a:pPr>
            <a:r>
              <a:rPr lang="bg-BG" sz="2700" dirty="0"/>
              <a:t>Примери: MongoDB,  CouchDB, </a:t>
            </a:r>
            <a:r>
              <a:rPr lang="en-US" dirty="0"/>
              <a:t>RaptorDB </a:t>
            </a:r>
            <a:r>
              <a:rPr lang="bg-BG" sz="2700" dirty="0"/>
              <a:t>.</a:t>
            </a:r>
          </a:p>
          <a:p>
            <a:pPr marL="457200" indent="-457200">
              <a:buFont typeface="+mj-lt"/>
              <a:buAutoNum type="arabicPeriod"/>
            </a:pPr>
            <a:r>
              <a:rPr lang="bg-BG" altLang="bg-BG" sz="2700" dirty="0"/>
              <a:t>Друго име: хранилища на документи (</a:t>
            </a:r>
            <a:r>
              <a:rPr lang="bg-BG" sz="2700" dirty="0"/>
              <a:t>document stores).</a:t>
            </a:r>
            <a:r>
              <a:rPr lang="bg-BG" altLang="bg-BG" sz="2700" dirty="0"/>
              <a:t> </a:t>
            </a:r>
          </a:p>
        </p:txBody>
      </p:sp>
      <p:sp>
        <p:nvSpPr>
          <p:cNvPr id="4" name="Date Placeholder 3"/>
          <p:cNvSpPr>
            <a:spLocks noGrp="1"/>
          </p:cNvSpPr>
          <p:nvPr>
            <p:ph type="dt" sz="half" idx="10"/>
          </p:nvPr>
        </p:nvSpPr>
        <p:spPr/>
        <p:txBody>
          <a:bodyPr/>
          <a:lstStyle/>
          <a:p>
            <a:r>
              <a:rPr lang="bg-BG" altLang="bg-BG"/>
              <a:t>Юлиана Пенева</a:t>
            </a:r>
          </a:p>
        </p:txBody>
      </p:sp>
      <p:sp>
        <p:nvSpPr>
          <p:cNvPr id="5" name="Footer Placeholder 4"/>
          <p:cNvSpPr>
            <a:spLocks noGrp="1"/>
          </p:cNvSpPr>
          <p:nvPr>
            <p:ph type="ftr" sz="quarter" idx="11"/>
          </p:nvPr>
        </p:nvSpPr>
        <p:spPr/>
        <p:txBody>
          <a:bodyPr/>
          <a:lstStyle/>
          <a:p>
            <a:r>
              <a:rPr lang="en-US" altLang="bg-BG"/>
              <a:t>CSCB686 - </a:t>
            </a:r>
            <a:r>
              <a:rPr lang="bg-BG" altLang="bg-BG"/>
              <a:t>лекция 11</a:t>
            </a:r>
          </a:p>
        </p:txBody>
      </p:sp>
      <p:sp>
        <p:nvSpPr>
          <p:cNvPr id="6" name="Slide Number Placeholder 5"/>
          <p:cNvSpPr>
            <a:spLocks noGrp="1"/>
          </p:cNvSpPr>
          <p:nvPr>
            <p:ph type="sldNum" sz="quarter" idx="12"/>
          </p:nvPr>
        </p:nvSpPr>
        <p:spPr/>
        <p:txBody>
          <a:bodyPr/>
          <a:lstStyle/>
          <a:p>
            <a:fld id="{E9959305-89B8-4210-8736-E6AF7FBF540C}" type="slidenum">
              <a:rPr lang="bg-BG" altLang="bg-BG"/>
              <a:pPr/>
              <a:t>23</a:t>
            </a:fld>
            <a:endParaRPr lang="bg-BG" altLang="bg-BG"/>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52600" y="1295400"/>
            <a:ext cx="1190625" cy="7693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0" name="Rectangle 2"/>
          <p:cNvSpPr>
            <a:spLocks noGrp="1" noChangeArrowheads="1"/>
          </p:cNvSpPr>
          <p:nvPr>
            <p:ph type="title"/>
          </p:nvPr>
        </p:nvSpPr>
        <p:spPr>
          <a:xfrm>
            <a:off x="439738" y="139700"/>
            <a:ext cx="7637462" cy="609600"/>
          </a:xfrm>
        </p:spPr>
        <p:txBody>
          <a:bodyPr/>
          <a:lstStyle/>
          <a:p>
            <a:pPr algn="ctr"/>
            <a:r>
              <a:rPr lang="bg-BG" sz="3200" dirty="0">
                <a:solidFill>
                  <a:schemeClr val="tx2"/>
                </a:solidFill>
              </a:rPr>
              <a:t>Видове </a:t>
            </a:r>
            <a:r>
              <a:rPr lang="en-US" sz="3200" dirty="0">
                <a:solidFill>
                  <a:schemeClr val="tx2"/>
                </a:solidFill>
              </a:rPr>
              <a:t>N</a:t>
            </a:r>
            <a:r>
              <a:rPr lang="en-US" sz="3200" cap="none" dirty="0">
                <a:solidFill>
                  <a:schemeClr val="tx2"/>
                </a:solidFill>
              </a:rPr>
              <a:t>o</a:t>
            </a:r>
            <a:r>
              <a:rPr lang="en-US" sz="3200" dirty="0">
                <a:solidFill>
                  <a:schemeClr val="tx2"/>
                </a:solidFill>
              </a:rPr>
              <a:t>SQL </a:t>
            </a:r>
            <a:r>
              <a:rPr lang="bg-BG" sz="3200" dirty="0">
                <a:solidFill>
                  <a:schemeClr val="tx2"/>
                </a:solidFill>
              </a:rPr>
              <a:t>системи</a:t>
            </a:r>
            <a:endParaRPr lang="bg-BG" altLang="bg-BG" sz="3200" dirty="0">
              <a:solidFill>
                <a:srgbClr val="FF3300"/>
              </a:solidFill>
            </a:endParaRPr>
          </a:p>
        </p:txBody>
      </p:sp>
      <p:sp>
        <p:nvSpPr>
          <p:cNvPr id="350211" name="Rectangle 3"/>
          <p:cNvSpPr>
            <a:spLocks noGrp="1" noChangeArrowheads="1"/>
          </p:cNvSpPr>
          <p:nvPr>
            <p:ph idx="1"/>
          </p:nvPr>
        </p:nvSpPr>
        <p:spPr>
          <a:xfrm>
            <a:off x="228600" y="976313"/>
            <a:ext cx="7848600" cy="5500687"/>
          </a:xfrm>
        </p:spPr>
        <p:txBody>
          <a:bodyPr>
            <a:normAutofit lnSpcReduction="10000"/>
          </a:bodyPr>
          <a:lstStyle/>
          <a:p>
            <a:pPr marL="0" lvl="0" indent="0" algn="ctr">
              <a:buNone/>
            </a:pPr>
            <a:r>
              <a:rPr lang="bg-BG" sz="2400" dirty="0">
                <a:solidFill>
                  <a:schemeClr val="accent2"/>
                </a:solidFill>
              </a:rPr>
              <a:t>Хранилища на </a:t>
            </a:r>
            <a:r>
              <a:rPr lang="en-US" sz="2400" dirty="0">
                <a:solidFill>
                  <a:schemeClr val="accent2"/>
                </a:solidFill>
              </a:rPr>
              <a:t>NoSQL</a:t>
            </a:r>
            <a:r>
              <a:rPr lang="bg-BG" sz="2400" dirty="0">
                <a:solidFill>
                  <a:schemeClr val="accent2"/>
                </a:solidFill>
              </a:rPr>
              <a:t> с ключови стойности (</a:t>
            </a:r>
            <a:r>
              <a:rPr lang="bg-BG" sz="2400" dirty="0" err="1">
                <a:solidFill>
                  <a:schemeClr val="accent2"/>
                </a:solidFill>
              </a:rPr>
              <a:t>NoSQL</a:t>
            </a:r>
            <a:r>
              <a:rPr lang="bg-BG" sz="2400" dirty="0">
                <a:solidFill>
                  <a:schemeClr val="accent2"/>
                </a:solidFill>
              </a:rPr>
              <a:t> key-value stores)</a:t>
            </a:r>
          </a:p>
          <a:p>
            <a:pPr marL="0" lvl="0" indent="0" algn="ctr">
              <a:buNone/>
            </a:pPr>
            <a:endParaRPr lang="bg-BG" sz="1300" b="1" dirty="0">
              <a:solidFill>
                <a:schemeClr val="accent2"/>
              </a:solidFill>
            </a:endParaRPr>
          </a:p>
          <a:p>
            <a:pPr marL="0" lvl="0" indent="0" algn="ctr">
              <a:buNone/>
            </a:pPr>
            <a:endParaRPr lang="bg-BG" sz="2400" b="1" dirty="0">
              <a:solidFill>
                <a:schemeClr val="accent2"/>
              </a:solidFill>
            </a:endParaRPr>
          </a:p>
          <a:p>
            <a:pPr marL="514350" lvl="0" indent="-514350">
              <a:buFont typeface="+mj-lt"/>
              <a:buAutoNum type="arabicPeriod"/>
            </a:pPr>
            <a:r>
              <a:rPr lang="bg-BG" sz="2200" dirty="0"/>
              <a:t>Тези системи имат прост модел на данните,който позволява бърз достъп до обект или документ</a:t>
            </a:r>
            <a:r>
              <a:rPr lang="bg-BG" sz="2200" b="1" dirty="0"/>
              <a:t> </a:t>
            </a:r>
            <a:r>
              <a:rPr lang="bg-BG" sz="2200" dirty="0"/>
              <a:t>по стойността ключа.</a:t>
            </a:r>
            <a:endParaRPr lang="en-US" sz="2200" dirty="0"/>
          </a:p>
          <a:p>
            <a:pPr marL="514350" lvl="0" indent="-514350">
              <a:buFont typeface="+mj-lt"/>
              <a:buAutoNum type="arabicPeriod"/>
            </a:pPr>
            <a:r>
              <a:rPr lang="ru-RU" sz="2200" dirty="0"/>
              <a:t>Стойността е невидима за системата – данните могат да бъдат търсени само по ключа.</a:t>
            </a:r>
            <a:endParaRPr lang="bg-BG" sz="2200" dirty="0"/>
          </a:p>
          <a:p>
            <a:pPr marL="514350" indent="-514350">
              <a:buFont typeface="+mj-lt"/>
              <a:buAutoNum type="arabicPeriod"/>
            </a:pPr>
            <a:r>
              <a:rPr lang="en-US" sz="2200" dirty="0"/>
              <a:t>Amazon </a:t>
            </a:r>
            <a:r>
              <a:rPr lang="bg-BG" sz="2200" dirty="0"/>
              <a:t>разработва</a:t>
            </a:r>
            <a:r>
              <a:rPr lang="en-US" sz="2200" dirty="0"/>
              <a:t> NoSQL </a:t>
            </a:r>
            <a:r>
              <a:rPr lang="bg-BG" sz="2200" dirty="0"/>
              <a:t>системата</a:t>
            </a:r>
            <a:r>
              <a:rPr lang="en-US" sz="2200" dirty="0"/>
              <a:t> </a:t>
            </a:r>
            <a:r>
              <a:rPr lang="en-US" sz="2200" dirty="0" err="1"/>
              <a:t>DynamoDB</a:t>
            </a:r>
            <a:r>
              <a:rPr lang="bg-BG" sz="2200" dirty="0"/>
              <a:t>, която е достъпна чрез облачните услуги на фирмата. </a:t>
            </a:r>
          </a:p>
          <a:p>
            <a:pPr marL="514350" indent="-514350">
              <a:buFont typeface="+mj-lt"/>
              <a:buAutoNum type="arabicPeriod"/>
            </a:pPr>
            <a:r>
              <a:rPr lang="bg-BG" sz="2200" dirty="0"/>
              <a:t>Иновативните решения на </a:t>
            </a:r>
            <a:r>
              <a:rPr lang="en-US" sz="2200" dirty="0"/>
              <a:t>Amazon</a:t>
            </a:r>
            <a:r>
              <a:rPr lang="bg-BG" sz="2200" dirty="0"/>
              <a:t> водят до създаването на група от продукти, известни под името key-value</a:t>
            </a:r>
            <a:r>
              <a:rPr lang="bg-BG" sz="2200" b="1" dirty="0"/>
              <a:t> </a:t>
            </a:r>
            <a:r>
              <a:rPr lang="bg-BG" sz="2200" dirty="0"/>
              <a:t>data stores или key-tuple</a:t>
            </a:r>
            <a:r>
              <a:rPr lang="bg-BG" sz="2200" b="1" dirty="0"/>
              <a:t> </a:t>
            </a:r>
            <a:r>
              <a:rPr lang="bg-BG" sz="2200" dirty="0"/>
              <a:t>или key-object</a:t>
            </a:r>
            <a:r>
              <a:rPr lang="bg-BG" sz="2200" b="1" dirty="0"/>
              <a:t> </a:t>
            </a:r>
            <a:r>
              <a:rPr lang="bg-BG" sz="2200" dirty="0"/>
              <a:t>data stores – моделът се нарича „ключ-стойност“ модел. Примери: </a:t>
            </a:r>
            <a:r>
              <a:rPr lang="en-US" sz="2200" dirty="0" err="1"/>
              <a:t>Memcached</a:t>
            </a:r>
            <a:r>
              <a:rPr lang="bg-BG" sz="2200" dirty="0"/>
              <a:t>, </a:t>
            </a:r>
            <a:r>
              <a:rPr lang="en-US" sz="2200" dirty="0" err="1"/>
              <a:t>LevelDB</a:t>
            </a:r>
            <a:endParaRPr lang="en-US" sz="2200" dirty="0"/>
          </a:p>
          <a:p>
            <a:pPr marL="514350" indent="-514350">
              <a:buFont typeface="+mj-lt"/>
              <a:buAutoNum type="arabicPeriod"/>
            </a:pPr>
            <a:endParaRPr lang="bg-BG" sz="2200" dirty="0"/>
          </a:p>
          <a:p>
            <a:pPr marL="514350" lvl="0" indent="-514350">
              <a:buFont typeface="+mj-lt"/>
              <a:buAutoNum type="arabicPeriod"/>
            </a:pPr>
            <a:endParaRPr lang="bg-BG" sz="2800" dirty="0"/>
          </a:p>
          <a:p>
            <a:pPr marL="609600" indent="-609600">
              <a:buFontTx/>
              <a:buAutoNum type="arabicPeriod"/>
            </a:pPr>
            <a:endParaRPr lang="bg-BG" altLang="bg-BG" sz="2800" dirty="0"/>
          </a:p>
        </p:txBody>
      </p:sp>
      <p:sp>
        <p:nvSpPr>
          <p:cNvPr id="4" name="Date Placeholder 3"/>
          <p:cNvSpPr>
            <a:spLocks noGrp="1"/>
          </p:cNvSpPr>
          <p:nvPr>
            <p:ph type="dt" sz="half" idx="10"/>
          </p:nvPr>
        </p:nvSpPr>
        <p:spPr/>
        <p:txBody>
          <a:bodyPr/>
          <a:lstStyle/>
          <a:p>
            <a:r>
              <a:rPr lang="bg-BG" altLang="bg-BG"/>
              <a:t>Юлиана Пенева</a:t>
            </a:r>
          </a:p>
        </p:txBody>
      </p:sp>
      <p:sp>
        <p:nvSpPr>
          <p:cNvPr id="5" name="Footer Placeholder 4"/>
          <p:cNvSpPr>
            <a:spLocks noGrp="1"/>
          </p:cNvSpPr>
          <p:nvPr>
            <p:ph type="ftr" sz="quarter" idx="11"/>
          </p:nvPr>
        </p:nvSpPr>
        <p:spPr/>
        <p:txBody>
          <a:bodyPr/>
          <a:lstStyle/>
          <a:p>
            <a:r>
              <a:rPr lang="en-US" altLang="bg-BG"/>
              <a:t>CSCB686 - </a:t>
            </a:r>
            <a:r>
              <a:rPr lang="bg-BG" altLang="bg-BG"/>
              <a:t>лекция 11</a:t>
            </a:r>
          </a:p>
        </p:txBody>
      </p:sp>
      <p:sp>
        <p:nvSpPr>
          <p:cNvPr id="6" name="Slide Number Placeholder 5"/>
          <p:cNvSpPr>
            <a:spLocks noGrp="1"/>
          </p:cNvSpPr>
          <p:nvPr>
            <p:ph type="sldNum" sz="quarter" idx="12"/>
          </p:nvPr>
        </p:nvSpPr>
        <p:spPr/>
        <p:txBody>
          <a:bodyPr/>
          <a:lstStyle/>
          <a:p>
            <a:fld id="{FCC26A59-16A5-4077-B304-AF699F378F71}" type="slidenum">
              <a:rPr lang="bg-BG" altLang="bg-BG"/>
              <a:pPr/>
              <a:t>24</a:t>
            </a:fld>
            <a:endParaRPr lang="bg-BG" altLang="bg-BG"/>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28800" y="1371600"/>
            <a:ext cx="838200" cy="986631"/>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6" name="Rectangle 2"/>
          <p:cNvSpPr>
            <a:spLocks noGrp="1" noChangeArrowheads="1"/>
          </p:cNvSpPr>
          <p:nvPr>
            <p:ph type="title"/>
          </p:nvPr>
        </p:nvSpPr>
        <p:spPr>
          <a:xfrm>
            <a:off x="381000" y="76200"/>
            <a:ext cx="7653337" cy="609600"/>
          </a:xfrm>
        </p:spPr>
        <p:txBody>
          <a:bodyPr/>
          <a:lstStyle/>
          <a:p>
            <a:pPr algn="ctr"/>
            <a:r>
              <a:rPr lang="bg-BG" sz="3200" dirty="0">
                <a:solidFill>
                  <a:schemeClr val="tx2"/>
                </a:solidFill>
              </a:rPr>
              <a:t>Видове </a:t>
            </a:r>
            <a:r>
              <a:rPr lang="en-US" sz="3200" dirty="0">
                <a:solidFill>
                  <a:schemeClr val="tx2"/>
                </a:solidFill>
              </a:rPr>
              <a:t>N</a:t>
            </a:r>
            <a:r>
              <a:rPr lang="en-US" sz="3200" cap="none" dirty="0">
                <a:solidFill>
                  <a:schemeClr val="tx2"/>
                </a:solidFill>
              </a:rPr>
              <a:t>o</a:t>
            </a:r>
            <a:r>
              <a:rPr lang="en-US" sz="3200" dirty="0">
                <a:solidFill>
                  <a:schemeClr val="tx2"/>
                </a:solidFill>
              </a:rPr>
              <a:t>SQL </a:t>
            </a:r>
            <a:r>
              <a:rPr lang="bg-BG" sz="3200" dirty="0">
                <a:solidFill>
                  <a:schemeClr val="tx2"/>
                </a:solidFill>
              </a:rPr>
              <a:t>системи</a:t>
            </a:r>
            <a:endParaRPr lang="bg-BG" altLang="bg-BG" sz="3200" dirty="0">
              <a:solidFill>
                <a:srgbClr val="FF3300"/>
              </a:solidFill>
            </a:endParaRPr>
          </a:p>
        </p:txBody>
      </p:sp>
      <p:sp>
        <p:nvSpPr>
          <p:cNvPr id="354307" name="Rectangle 3"/>
          <p:cNvSpPr>
            <a:spLocks noGrp="1" noChangeArrowheads="1"/>
          </p:cNvSpPr>
          <p:nvPr>
            <p:ph idx="1"/>
          </p:nvPr>
        </p:nvSpPr>
        <p:spPr>
          <a:xfrm>
            <a:off x="381000" y="990600"/>
            <a:ext cx="7620000" cy="5334000"/>
          </a:xfrm>
        </p:spPr>
        <p:txBody>
          <a:bodyPr>
            <a:normAutofit lnSpcReduction="10000"/>
          </a:bodyPr>
          <a:lstStyle/>
          <a:p>
            <a:pPr marL="0" indent="0" algn="ctr">
              <a:lnSpc>
                <a:spcPct val="80000"/>
              </a:lnSpc>
              <a:buNone/>
            </a:pPr>
            <a:r>
              <a:rPr lang="en-US" sz="2400" dirty="0">
                <a:solidFill>
                  <a:schemeClr val="accent2"/>
                </a:solidFill>
              </a:rPr>
              <a:t>NoSQL</a:t>
            </a:r>
            <a:r>
              <a:rPr lang="bg-BG" sz="2400" dirty="0">
                <a:solidFill>
                  <a:schemeClr val="accent2"/>
                </a:solidFill>
              </a:rPr>
              <a:t> системи, използващи стойностите от дадена колона на таблица (Column-based or wide column NoSQL systems)</a:t>
            </a:r>
          </a:p>
          <a:p>
            <a:pPr marL="0" indent="0">
              <a:lnSpc>
                <a:spcPct val="80000"/>
              </a:lnSpc>
              <a:buNone/>
            </a:pPr>
            <a:endParaRPr lang="bg-BG" sz="2400" dirty="0"/>
          </a:p>
          <a:p>
            <a:pPr marL="457200" indent="-457200">
              <a:lnSpc>
                <a:spcPct val="80000"/>
              </a:lnSpc>
              <a:buFont typeface="+mj-lt"/>
              <a:buAutoNum type="arabicPeriod"/>
            </a:pPr>
            <a:r>
              <a:rPr lang="bg-BG" sz="2200" dirty="0"/>
              <a:t>Прилагат форма на вертикално мащабиране, при което дадена таблица се дели по стойностите на определена колона и отделните парчета се съхраняват в собствени файлове.</a:t>
            </a:r>
          </a:p>
          <a:p>
            <a:pPr marL="457200" lvl="0" indent="-457200">
              <a:lnSpc>
                <a:spcPct val="80000"/>
              </a:lnSpc>
              <a:buFont typeface="+mj-lt"/>
              <a:buAutoNum type="arabicPeriod"/>
            </a:pPr>
            <a:r>
              <a:rPr lang="bg-BG" sz="2200" dirty="0"/>
              <a:t>Google патентова NoSQL системата BigTable, която се използва от Gmail, Google Maps, and Web site indexing -  приложения, изискващи големи обеми от памет. </a:t>
            </a:r>
          </a:p>
          <a:p>
            <a:pPr marL="457200" lvl="0" indent="-457200">
              <a:lnSpc>
                <a:spcPct val="80000"/>
              </a:lnSpc>
              <a:buFont typeface="+mj-lt"/>
              <a:buAutoNum type="arabicPeriod"/>
            </a:pPr>
            <a:r>
              <a:rPr lang="bg-BG" sz="2200" dirty="0"/>
              <a:t>Apache Hbase е подобна NoSQL система с отворен код. </a:t>
            </a:r>
          </a:p>
          <a:p>
            <a:pPr marL="457200" lvl="0" indent="-457200">
              <a:lnSpc>
                <a:spcPct val="80000"/>
              </a:lnSpc>
              <a:buFont typeface="+mj-lt"/>
              <a:buAutoNum type="arabicPeriod"/>
            </a:pPr>
            <a:r>
              <a:rPr lang="bg-BG" sz="2200" dirty="0"/>
              <a:t>Иновативните решения на Google водят до създаването на група от продукти, известни под името column-based or wide column stores –ширококолонни </a:t>
            </a:r>
            <a:r>
              <a:rPr lang="bg-BG" sz="2200" dirty="0" err="1"/>
              <a:t>хрпанилища</a:t>
            </a:r>
            <a:r>
              <a:rPr lang="bg-BG" sz="2200" dirty="0"/>
              <a:t>.</a:t>
            </a:r>
            <a:r>
              <a:rPr lang="en-US" sz="2200" dirty="0"/>
              <a:t> Cassandra </a:t>
            </a:r>
            <a:endParaRPr lang="bg-BG" sz="2200" dirty="0"/>
          </a:p>
          <a:p>
            <a:pPr marL="457200" indent="-457200">
              <a:lnSpc>
                <a:spcPct val="80000"/>
              </a:lnSpc>
              <a:buFont typeface="+mj-lt"/>
              <a:buAutoNum type="arabicPeriod"/>
            </a:pPr>
            <a:endParaRPr lang="bg-BG" altLang="bg-BG" sz="2400" dirty="0"/>
          </a:p>
        </p:txBody>
      </p:sp>
      <p:sp>
        <p:nvSpPr>
          <p:cNvPr id="4" name="Date Placeholder 3"/>
          <p:cNvSpPr>
            <a:spLocks noGrp="1"/>
          </p:cNvSpPr>
          <p:nvPr>
            <p:ph type="dt" sz="half" idx="10"/>
          </p:nvPr>
        </p:nvSpPr>
        <p:spPr/>
        <p:txBody>
          <a:bodyPr/>
          <a:lstStyle/>
          <a:p>
            <a:r>
              <a:rPr lang="bg-BG" altLang="bg-BG"/>
              <a:t>Юлиана Пенева</a:t>
            </a:r>
          </a:p>
        </p:txBody>
      </p:sp>
      <p:sp>
        <p:nvSpPr>
          <p:cNvPr id="5" name="Footer Placeholder 4"/>
          <p:cNvSpPr>
            <a:spLocks noGrp="1"/>
          </p:cNvSpPr>
          <p:nvPr>
            <p:ph type="ftr" sz="quarter" idx="11"/>
          </p:nvPr>
        </p:nvSpPr>
        <p:spPr/>
        <p:txBody>
          <a:bodyPr/>
          <a:lstStyle/>
          <a:p>
            <a:r>
              <a:rPr lang="en-US" altLang="bg-BG"/>
              <a:t>CSCB686 - </a:t>
            </a:r>
            <a:r>
              <a:rPr lang="bg-BG" altLang="bg-BG"/>
              <a:t>лекция 11</a:t>
            </a:r>
          </a:p>
        </p:txBody>
      </p:sp>
      <p:sp>
        <p:nvSpPr>
          <p:cNvPr id="6" name="Slide Number Placeholder 5"/>
          <p:cNvSpPr>
            <a:spLocks noGrp="1"/>
          </p:cNvSpPr>
          <p:nvPr>
            <p:ph type="sldNum" sz="quarter" idx="12"/>
          </p:nvPr>
        </p:nvSpPr>
        <p:spPr/>
        <p:txBody>
          <a:bodyPr/>
          <a:lstStyle/>
          <a:p>
            <a:fld id="{53A65958-5FA0-47F7-8A74-24B9699245B5}" type="slidenum">
              <a:rPr lang="bg-BG" altLang="bg-BG"/>
              <a:pPr/>
              <a:t>25</a:t>
            </a:fld>
            <a:endParaRPr lang="bg-BG" altLang="bg-BG"/>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239000" cy="701040"/>
          </a:xfrm>
        </p:spPr>
        <p:txBody>
          <a:bodyPr/>
          <a:lstStyle/>
          <a:p>
            <a:pPr algn="ctr"/>
            <a:r>
              <a:rPr lang="bg-BG" sz="4000" dirty="0">
                <a:solidFill>
                  <a:schemeClr val="tx2"/>
                </a:solidFill>
              </a:rPr>
              <a:t>Видове </a:t>
            </a:r>
            <a:r>
              <a:rPr lang="en-US" sz="4000" dirty="0">
                <a:solidFill>
                  <a:schemeClr val="tx2"/>
                </a:solidFill>
              </a:rPr>
              <a:t>N</a:t>
            </a:r>
            <a:r>
              <a:rPr lang="en-US" sz="4000" cap="none" dirty="0">
                <a:solidFill>
                  <a:schemeClr val="tx2"/>
                </a:solidFill>
              </a:rPr>
              <a:t>o</a:t>
            </a:r>
            <a:r>
              <a:rPr lang="en-US" sz="4000" dirty="0">
                <a:solidFill>
                  <a:schemeClr val="tx2"/>
                </a:solidFill>
              </a:rPr>
              <a:t>SQL </a:t>
            </a:r>
            <a:r>
              <a:rPr lang="bg-BG" sz="4000" dirty="0">
                <a:solidFill>
                  <a:schemeClr val="tx2"/>
                </a:solidFill>
              </a:rPr>
              <a:t>системи</a:t>
            </a:r>
            <a:endParaRPr lang="bg-BG" dirty="0"/>
          </a:p>
        </p:txBody>
      </p:sp>
      <p:sp>
        <p:nvSpPr>
          <p:cNvPr id="3" name="Content Placeholder 2"/>
          <p:cNvSpPr>
            <a:spLocks noGrp="1"/>
          </p:cNvSpPr>
          <p:nvPr>
            <p:ph idx="1"/>
          </p:nvPr>
        </p:nvSpPr>
        <p:spPr>
          <a:xfrm>
            <a:off x="533400" y="990600"/>
            <a:ext cx="7239000" cy="4846320"/>
          </a:xfrm>
        </p:spPr>
        <p:txBody>
          <a:bodyPr>
            <a:normAutofit fontScale="92500" lnSpcReduction="20000"/>
          </a:bodyPr>
          <a:lstStyle/>
          <a:p>
            <a:pPr marL="514350" indent="-514350">
              <a:buFont typeface="+mj-lt"/>
              <a:buAutoNum type="arabicPeriod" startAt="5"/>
            </a:pPr>
            <a:r>
              <a:rPr lang="ru-RU" dirty="0"/>
              <a:t>Те са оптимизирани за заявки към големи масиви от данни и съхраняват заедно колони с данни вместо редове. </a:t>
            </a:r>
          </a:p>
          <a:p>
            <a:pPr marL="514350" indent="-514350">
              <a:buFont typeface="+mj-lt"/>
              <a:buAutoNum type="arabicPeriod" startAt="5"/>
            </a:pPr>
            <a:r>
              <a:rPr lang="ru-RU" dirty="0"/>
              <a:t>Всеки запис може да има различен брой колони и може да бъде поместен в други колони, наречени супер колони. </a:t>
            </a:r>
          </a:p>
          <a:p>
            <a:pPr marL="514350" indent="-514350">
              <a:buFont typeface="+mj-lt"/>
              <a:buAutoNum type="arabicPeriod" startAt="5"/>
            </a:pPr>
            <a:r>
              <a:rPr lang="ru-RU" dirty="0"/>
              <a:t>Колоните могат да се групират в семейства, а дадена колона може да се разпространи в много семейства. </a:t>
            </a:r>
          </a:p>
          <a:p>
            <a:pPr marL="514350" indent="-514350">
              <a:buFont typeface="+mj-lt"/>
              <a:buAutoNum type="arabicPeriod" startAt="5"/>
            </a:pPr>
            <a:r>
              <a:rPr lang="ru-RU" dirty="0"/>
              <a:t>Търсенето става само по първичния ключ на фамилия от колони. </a:t>
            </a:r>
          </a:p>
          <a:p>
            <a:pPr marL="514350" indent="-514350">
              <a:buFont typeface="+mj-lt"/>
              <a:buAutoNum type="arabicPeriod" startAt="5"/>
            </a:pPr>
            <a:r>
              <a:rPr lang="ru-RU" dirty="0"/>
              <a:t>Прилагат се в ограничен брой случаи поради ограниченията в търсенето, но са много привлекателни с производителността и мащабируемостта си.</a:t>
            </a:r>
          </a:p>
          <a:p>
            <a:endParaRPr lang="bg-BG" dirty="0"/>
          </a:p>
        </p:txBody>
      </p:sp>
      <p:sp>
        <p:nvSpPr>
          <p:cNvPr id="4" name="Date Placeholder 3"/>
          <p:cNvSpPr>
            <a:spLocks noGrp="1"/>
          </p:cNvSpPr>
          <p:nvPr>
            <p:ph type="dt" sz="half" idx="10"/>
          </p:nvPr>
        </p:nvSpPr>
        <p:spPr/>
        <p:txBody>
          <a:bodyPr/>
          <a:lstStyle/>
          <a:p>
            <a:r>
              <a:rPr lang="bg-BG" altLang="bg-BG"/>
              <a:t>Юлиана Пенева</a:t>
            </a:r>
          </a:p>
        </p:txBody>
      </p:sp>
      <p:sp>
        <p:nvSpPr>
          <p:cNvPr id="5" name="Footer Placeholder 4"/>
          <p:cNvSpPr>
            <a:spLocks noGrp="1"/>
          </p:cNvSpPr>
          <p:nvPr>
            <p:ph type="ftr" sz="quarter" idx="11"/>
          </p:nvPr>
        </p:nvSpPr>
        <p:spPr/>
        <p:txBody>
          <a:bodyPr/>
          <a:lstStyle/>
          <a:p>
            <a:r>
              <a:rPr lang="en-US" altLang="bg-BG"/>
              <a:t>CSCB686 - </a:t>
            </a:r>
            <a:r>
              <a:rPr lang="bg-BG" altLang="bg-BG"/>
              <a:t>лекция 11</a:t>
            </a:r>
          </a:p>
        </p:txBody>
      </p:sp>
      <p:sp>
        <p:nvSpPr>
          <p:cNvPr id="6" name="Slide Number Placeholder 5"/>
          <p:cNvSpPr>
            <a:spLocks noGrp="1"/>
          </p:cNvSpPr>
          <p:nvPr>
            <p:ph type="sldNum" sz="quarter" idx="12"/>
          </p:nvPr>
        </p:nvSpPr>
        <p:spPr/>
        <p:txBody>
          <a:bodyPr/>
          <a:lstStyle/>
          <a:p>
            <a:fld id="{0239112C-7F84-4D5F-8142-8142C8F42F29}" type="slidenum">
              <a:rPr lang="bg-BG" altLang="bg-BG" smtClean="0"/>
              <a:pPr/>
              <a:t>26</a:t>
            </a:fld>
            <a:endParaRPr lang="bg-BG" altLang="bg-BG"/>
          </a:p>
        </p:txBody>
      </p:sp>
    </p:spTree>
    <p:extLst>
      <p:ext uri="{BB962C8B-B14F-4D97-AF65-F5344CB8AC3E}">
        <p14:creationId xmlns:p14="http://schemas.microsoft.com/office/powerpoint/2010/main" val="1296983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30" name="Rectangle 2"/>
          <p:cNvSpPr>
            <a:spLocks noGrp="1" noChangeArrowheads="1"/>
          </p:cNvSpPr>
          <p:nvPr>
            <p:ph type="title"/>
          </p:nvPr>
        </p:nvSpPr>
        <p:spPr>
          <a:xfrm>
            <a:off x="228600" y="76200"/>
            <a:ext cx="7772400" cy="533400"/>
          </a:xfrm>
        </p:spPr>
        <p:txBody>
          <a:bodyPr>
            <a:noAutofit/>
          </a:bodyPr>
          <a:lstStyle/>
          <a:p>
            <a:pPr algn="ctr"/>
            <a:r>
              <a:rPr lang="bg-BG" sz="3200" dirty="0">
                <a:solidFill>
                  <a:schemeClr val="tx2"/>
                </a:solidFill>
              </a:rPr>
              <a:t>Видове </a:t>
            </a:r>
            <a:r>
              <a:rPr lang="en-US" sz="3200" dirty="0">
                <a:solidFill>
                  <a:schemeClr val="tx2"/>
                </a:solidFill>
              </a:rPr>
              <a:t>N</a:t>
            </a:r>
            <a:r>
              <a:rPr lang="en-US" sz="3200" cap="none" dirty="0">
                <a:solidFill>
                  <a:schemeClr val="tx2"/>
                </a:solidFill>
              </a:rPr>
              <a:t>o</a:t>
            </a:r>
            <a:r>
              <a:rPr lang="en-US" sz="3200" dirty="0">
                <a:solidFill>
                  <a:schemeClr val="tx2"/>
                </a:solidFill>
              </a:rPr>
              <a:t>SQL </a:t>
            </a:r>
            <a:r>
              <a:rPr lang="bg-BG" sz="3200" dirty="0">
                <a:solidFill>
                  <a:schemeClr val="tx2"/>
                </a:solidFill>
              </a:rPr>
              <a:t>системи</a:t>
            </a:r>
            <a:endParaRPr lang="bg-BG" altLang="bg-BG" sz="3200" dirty="0">
              <a:solidFill>
                <a:srgbClr val="FF3300"/>
              </a:solidFill>
            </a:endParaRPr>
          </a:p>
        </p:txBody>
      </p:sp>
      <p:sp>
        <p:nvSpPr>
          <p:cNvPr id="355335" name="Rectangle 7"/>
          <p:cNvSpPr>
            <a:spLocks noGrp="1" noChangeArrowheads="1"/>
          </p:cNvSpPr>
          <p:nvPr>
            <p:ph idx="1"/>
          </p:nvPr>
        </p:nvSpPr>
        <p:spPr>
          <a:xfrm>
            <a:off x="457200" y="685800"/>
            <a:ext cx="7620000" cy="5791200"/>
          </a:xfrm>
        </p:spPr>
        <p:txBody>
          <a:bodyPr>
            <a:normAutofit/>
          </a:bodyPr>
          <a:lstStyle/>
          <a:p>
            <a:pPr marL="609600" lvl="0" indent="-609600" algn="ctr">
              <a:lnSpc>
                <a:spcPct val="80000"/>
              </a:lnSpc>
              <a:buNone/>
            </a:pPr>
            <a:r>
              <a:rPr lang="bg-BG" sz="2400" dirty="0">
                <a:solidFill>
                  <a:schemeClr val="accent2"/>
                </a:solidFill>
              </a:rPr>
              <a:t>Граф-базирани </a:t>
            </a:r>
            <a:r>
              <a:rPr lang="en-US" sz="2400" dirty="0">
                <a:solidFill>
                  <a:schemeClr val="accent2"/>
                </a:solidFill>
              </a:rPr>
              <a:t>NoSQL</a:t>
            </a:r>
            <a:r>
              <a:rPr lang="bg-BG" sz="2400" dirty="0">
                <a:solidFill>
                  <a:schemeClr val="accent2"/>
                </a:solidFill>
              </a:rPr>
              <a:t> системи (</a:t>
            </a:r>
            <a:r>
              <a:rPr lang="bg-BG" sz="2400" dirty="0" err="1">
                <a:solidFill>
                  <a:schemeClr val="accent2"/>
                </a:solidFill>
              </a:rPr>
              <a:t>Graph-based</a:t>
            </a:r>
            <a:r>
              <a:rPr lang="bg-BG" sz="2400" dirty="0">
                <a:solidFill>
                  <a:schemeClr val="accent2"/>
                </a:solidFill>
              </a:rPr>
              <a:t> NoSQL systems</a:t>
            </a:r>
            <a:r>
              <a:rPr lang="bg-BG" sz="2400" b="1" dirty="0">
                <a:solidFill>
                  <a:schemeClr val="accent2"/>
                </a:solidFill>
              </a:rPr>
              <a:t>)</a:t>
            </a:r>
          </a:p>
          <a:p>
            <a:pPr marL="609600" lvl="0" indent="-609600" algn="ctr">
              <a:lnSpc>
                <a:spcPct val="80000"/>
              </a:lnSpc>
              <a:buNone/>
            </a:pPr>
            <a:endParaRPr lang="bg-BG" sz="2400" b="1" dirty="0">
              <a:solidFill>
                <a:schemeClr val="accent2"/>
              </a:solidFill>
            </a:endParaRPr>
          </a:p>
          <a:p>
            <a:pPr marL="609600" lvl="0" indent="-609600" algn="ctr">
              <a:lnSpc>
                <a:spcPct val="80000"/>
              </a:lnSpc>
              <a:buNone/>
            </a:pPr>
            <a:endParaRPr lang="bg-BG" sz="700" b="1" dirty="0"/>
          </a:p>
          <a:p>
            <a:pPr marL="609600" lvl="0" indent="-609600">
              <a:lnSpc>
                <a:spcPct val="80000"/>
              </a:lnSpc>
              <a:buFont typeface="+mj-lt"/>
              <a:buAutoNum type="arabicPeriod"/>
            </a:pPr>
            <a:r>
              <a:rPr lang="bg-BG" sz="2400" dirty="0"/>
              <a:t>Данните се представят като граф в свързани възли, достъпът до които става по определен път.</a:t>
            </a:r>
          </a:p>
          <a:p>
            <a:pPr marL="609600" indent="-609600">
              <a:lnSpc>
                <a:spcPct val="80000"/>
              </a:lnSpc>
              <a:buFont typeface="+mj-lt"/>
              <a:buAutoNum type="arabicPeriod"/>
            </a:pPr>
            <a:r>
              <a:rPr lang="bg-BG" sz="2400" dirty="0"/>
              <a:t>Graph-based NOSQL systems or graph da</a:t>
            </a:r>
            <a:r>
              <a:rPr lang="en-US" sz="2400" dirty="0"/>
              <a:t>t</a:t>
            </a:r>
            <a:r>
              <a:rPr lang="bg-BG" sz="2400" dirty="0"/>
              <a:t>abases - Neo4J GraphBase  - графов модел.</a:t>
            </a:r>
          </a:p>
          <a:p>
            <a:pPr marL="609600" indent="-609600">
              <a:lnSpc>
                <a:spcPct val="80000"/>
              </a:lnSpc>
              <a:buFont typeface="+mj-lt"/>
              <a:buAutoNum type="arabicPeriod"/>
            </a:pPr>
            <a:r>
              <a:rPr lang="ru-RU" sz="2400" dirty="0"/>
              <a:t>Използва структури от графи с възли, рамена и свойства, за да представя данните. </a:t>
            </a:r>
          </a:p>
          <a:p>
            <a:pPr marL="609600" indent="-609600">
              <a:lnSpc>
                <a:spcPct val="80000"/>
              </a:lnSpc>
              <a:buFont typeface="+mj-lt"/>
              <a:buAutoNum type="arabicPeriod"/>
            </a:pPr>
            <a:r>
              <a:rPr lang="ru-RU" sz="2400" dirty="0"/>
              <a:t>По-точно данните се моделират като мрежа от връзки между определени елементи. </a:t>
            </a:r>
          </a:p>
          <a:p>
            <a:pPr marL="609600" indent="-609600">
              <a:lnSpc>
                <a:spcPct val="80000"/>
              </a:lnSpc>
              <a:buFont typeface="+mj-lt"/>
              <a:buAutoNum type="arabicPeriod"/>
            </a:pPr>
            <a:r>
              <a:rPr lang="ru-RU" sz="2400" dirty="0"/>
              <a:t>Този модел не е особено интуитивен, но е много добър за моделиране на връзки между елементи в едно приложение. </a:t>
            </a:r>
          </a:p>
          <a:p>
            <a:pPr marL="609600" indent="-609600">
              <a:lnSpc>
                <a:spcPct val="80000"/>
              </a:lnSpc>
              <a:buFont typeface="+mj-lt"/>
              <a:buAutoNum type="arabicPeriod"/>
            </a:pPr>
            <a:r>
              <a:rPr lang="ru-RU" sz="2400" dirty="0"/>
              <a:t>Това е особено полезно при социалните мрежи.</a:t>
            </a:r>
          </a:p>
          <a:p>
            <a:pPr marL="609600" indent="-609600">
              <a:lnSpc>
                <a:spcPct val="80000"/>
              </a:lnSpc>
              <a:buFont typeface="+mj-lt"/>
              <a:buAutoNum type="arabicPeriod"/>
            </a:pPr>
            <a:endParaRPr lang="bg-BG" sz="2400" dirty="0"/>
          </a:p>
          <a:p>
            <a:pPr marL="609600" lvl="0" indent="-609600" algn="ctr">
              <a:lnSpc>
                <a:spcPct val="80000"/>
              </a:lnSpc>
              <a:buNone/>
            </a:pPr>
            <a:endParaRPr lang="bg-BG" dirty="0"/>
          </a:p>
          <a:p>
            <a:pPr marL="609600" indent="-609600" algn="ctr">
              <a:lnSpc>
                <a:spcPct val="80000"/>
              </a:lnSpc>
              <a:buFontTx/>
              <a:buNone/>
            </a:pPr>
            <a:endParaRPr lang="bg-BG" altLang="bg-BG" dirty="0">
              <a:solidFill>
                <a:schemeClr val="accent2"/>
              </a:solidFill>
            </a:endParaRPr>
          </a:p>
        </p:txBody>
      </p:sp>
      <p:sp>
        <p:nvSpPr>
          <p:cNvPr id="4" name="Date Placeholder 3"/>
          <p:cNvSpPr>
            <a:spLocks noGrp="1"/>
          </p:cNvSpPr>
          <p:nvPr>
            <p:ph type="dt" sz="half" idx="10"/>
          </p:nvPr>
        </p:nvSpPr>
        <p:spPr/>
        <p:txBody>
          <a:bodyPr/>
          <a:lstStyle/>
          <a:p>
            <a:r>
              <a:rPr lang="bg-BG" altLang="bg-BG"/>
              <a:t>Юлиана Пенева</a:t>
            </a:r>
          </a:p>
        </p:txBody>
      </p:sp>
      <p:sp>
        <p:nvSpPr>
          <p:cNvPr id="5" name="Footer Placeholder 4"/>
          <p:cNvSpPr>
            <a:spLocks noGrp="1"/>
          </p:cNvSpPr>
          <p:nvPr>
            <p:ph type="ftr" sz="quarter" idx="11"/>
          </p:nvPr>
        </p:nvSpPr>
        <p:spPr/>
        <p:txBody>
          <a:bodyPr/>
          <a:lstStyle/>
          <a:p>
            <a:r>
              <a:rPr lang="en-US" altLang="bg-BG"/>
              <a:t>CSCB686 - </a:t>
            </a:r>
            <a:r>
              <a:rPr lang="bg-BG" altLang="bg-BG"/>
              <a:t>лекция 11</a:t>
            </a:r>
          </a:p>
        </p:txBody>
      </p:sp>
      <p:sp>
        <p:nvSpPr>
          <p:cNvPr id="6" name="Slide Number Placeholder 5"/>
          <p:cNvSpPr>
            <a:spLocks noGrp="1"/>
          </p:cNvSpPr>
          <p:nvPr>
            <p:ph type="sldNum" sz="quarter" idx="12"/>
          </p:nvPr>
        </p:nvSpPr>
        <p:spPr/>
        <p:txBody>
          <a:bodyPr/>
          <a:lstStyle/>
          <a:p>
            <a:fld id="{7DB0C3EB-BF4B-4A6C-900D-74E2070A2978}" type="slidenum">
              <a:rPr lang="bg-BG" altLang="bg-BG"/>
              <a:pPr/>
              <a:t>27</a:t>
            </a:fld>
            <a:endParaRPr lang="bg-BG" altLang="bg-BG"/>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1066800"/>
            <a:ext cx="838200" cy="779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354" name="Rectangle 2"/>
          <p:cNvSpPr>
            <a:spLocks noGrp="1" noChangeArrowheads="1"/>
          </p:cNvSpPr>
          <p:nvPr>
            <p:ph type="title"/>
          </p:nvPr>
        </p:nvSpPr>
        <p:spPr>
          <a:xfrm>
            <a:off x="439738" y="96838"/>
            <a:ext cx="7637462" cy="609600"/>
          </a:xfrm>
        </p:spPr>
        <p:txBody>
          <a:bodyPr/>
          <a:lstStyle/>
          <a:p>
            <a:pPr algn="ctr"/>
            <a:r>
              <a:rPr lang="bg-BG" sz="3200" dirty="0">
                <a:solidFill>
                  <a:schemeClr val="tx2"/>
                </a:solidFill>
              </a:rPr>
              <a:t>Видове </a:t>
            </a:r>
            <a:r>
              <a:rPr lang="en-US" sz="3200" dirty="0">
                <a:solidFill>
                  <a:schemeClr val="tx2"/>
                </a:solidFill>
              </a:rPr>
              <a:t>N</a:t>
            </a:r>
            <a:r>
              <a:rPr lang="en-US" sz="3200" cap="none" dirty="0">
                <a:solidFill>
                  <a:schemeClr val="tx2"/>
                </a:solidFill>
              </a:rPr>
              <a:t>o</a:t>
            </a:r>
            <a:r>
              <a:rPr lang="en-US" sz="3200" dirty="0">
                <a:solidFill>
                  <a:schemeClr val="tx2"/>
                </a:solidFill>
              </a:rPr>
              <a:t>SQL </a:t>
            </a:r>
            <a:r>
              <a:rPr lang="bg-BG" sz="3200" dirty="0">
                <a:solidFill>
                  <a:schemeClr val="tx2"/>
                </a:solidFill>
              </a:rPr>
              <a:t>системи</a:t>
            </a:r>
            <a:endParaRPr lang="bg-BG" altLang="bg-BG" sz="3200" dirty="0">
              <a:solidFill>
                <a:srgbClr val="FF3300"/>
              </a:solidFill>
            </a:endParaRPr>
          </a:p>
        </p:txBody>
      </p:sp>
      <p:sp>
        <p:nvSpPr>
          <p:cNvPr id="356355" name="Rectangle 3"/>
          <p:cNvSpPr>
            <a:spLocks noGrp="1" noChangeArrowheads="1"/>
          </p:cNvSpPr>
          <p:nvPr>
            <p:ph idx="1"/>
          </p:nvPr>
        </p:nvSpPr>
        <p:spPr>
          <a:xfrm>
            <a:off x="457200" y="838200"/>
            <a:ext cx="7620000" cy="5181600"/>
          </a:xfrm>
        </p:spPr>
        <p:txBody>
          <a:bodyPr>
            <a:normAutofit/>
          </a:bodyPr>
          <a:lstStyle/>
          <a:p>
            <a:pPr marL="0" lvl="0" indent="0" algn="ctr">
              <a:buNone/>
            </a:pPr>
            <a:r>
              <a:rPr lang="bg-BG" sz="2400" dirty="0">
                <a:solidFill>
                  <a:schemeClr val="accent2"/>
                </a:solidFill>
              </a:rPr>
              <a:t>Смесени типове</a:t>
            </a:r>
          </a:p>
          <a:p>
            <a:pPr marL="457200" lvl="0" indent="-457200">
              <a:buFont typeface="+mj-lt"/>
              <a:buAutoNum type="arabicPeriod"/>
            </a:pPr>
            <a:r>
              <a:rPr lang="bg-BG" sz="2400" dirty="0"/>
              <a:t>Хибридни </a:t>
            </a:r>
            <a:r>
              <a:rPr lang="en-US" sz="2400" dirty="0"/>
              <a:t>NoSQL</a:t>
            </a:r>
            <a:r>
              <a:rPr lang="bg-BG" sz="2400" dirty="0"/>
              <a:t> системи (Hybrid NoSQL systems) – притежават характеристики на вече разгледаните по-горе системи.</a:t>
            </a:r>
          </a:p>
          <a:p>
            <a:pPr marL="457200" lvl="0" indent="-457200">
              <a:buFont typeface="+mj-lt"/>
              <a:buAutoNum type="arabicPeriod"/>
            </a:pPr>
            <a:r>
              <a:rPr lang="bg-BG" sz="2400" dirty="0"/>
              <a:t>Обектни бази (Object databases).</a:t>
            </a:r>
          </a:p>
          <a:p>
            <a:pPr marL="457200" lvl="0" indent="-457200">
              <a:buFont typeface="+mj-lt"/>
              <a:buAutoNum type="arabicPeriod"/>
            </a:pPr>
            <a:r>
              <a:rPr lang="bg-BG" sz="2400" dirty="0"/>
              <a:t>XML databases.</a:t>
            </a:r>
          </a:p>
          <a:p>
            <a:pPr marL="0" indent="0">
              <a:buNone/>
            </a:pPr>
            <a:r>
              <a:rPr lang="bg-BG" sz="2400" dirty="0"/>
              <a:t>Последните се причисляват към </a:t>
            </a:r>
            <a:r>
              <a:rPr lang="en-US" sz="2400" dirty="0"/>
              <a:t>NoSQL </a:t>
            </a:r>
            <a:r>
              <a:rPr lang="bg-BG" sz="2400" dirty="0"/>
              <a:t>системите, макар че нямат high-performance and replication characteristics на типичните продукти.</a:t>
            </a:r>
          </a:p>
          <a:p>
            <a:pPr marL="0" lvl="0" indent="0">
              <a:buNone/>
            </a:pPr>
            <a:endParaRPr lang="bg-BG" sz="2400" dirty="0"/>
          </a:p>
          <a:p>
            <a:pPr marL="381000" indent="-381000">
              <a:lnSpc>
                <a:spcPct val="80000"/>
              </a:lnSpc>
              <a:buFontTx/>
              <a:buAutoNum type="arabicPeriod"/>
            </a:pPr>
            <a:endParaRPr lang="bg-BG" altLang="bg-BG" sz="2400" dirty="0"/>
          </a:p>
        </p:txBody>
      </p:sp>
      <p:sp>
        <p:nvSpPr>
          <p:cNvPr id="4" name="Date Placeholder 3"/>
          <p:cNvSpPr>
            <a:spLocks noGrp="1"/>
          </p:cNvSpPr>
          <p:nvPr>
            <p:ph type="dt" sz="half" idx="10"/>
          </p:nvPr>
        </p:nvSpPr>
        <p:spPr/>
        <p:txBody>
          <a:bodyPr/>
          <a:lstStyle/>
          <a:p>
            <a:r>
              <a:rPr lang="bg-BG" altLang="bg-BG"/>
              <a:t>Юлиана Пенева</a:t>
            </a:r>
          </a:p>
        </p:txBody>
      </p:sp>
      <p:sp>
        <p:nvSpPr>
          <p:cNvPr id="5" name="Footer Placeholder 4"/>
          <p:cNvSpPr>
            <a:spLocks noGrp="1"/>
          </p:cNvSpPr>
          <p:nvPr>
            <p:ph type="ftr" sz="quarter" idx="11"/>
          </p:nvPr>
        </p:nvSpPr>
        <p:spPr/>
        <p:txBody>
          <a:bodyPr/>
          <a:lstStyle/>
          <a:p>
            <a:r>
              <a:rPr lang="en-US" altLang="bg-BG"/>
              <a:t>CSCB686 - </a:t>
            </a:r>
            <a:r>
              <a:rPr lang="bg-BG" altLang="bg-BG"/>
              <a:t>лекция 11</a:t>
            </a:r>
          </a:p>
        </p:txBody>
      </p:sp>
      <p:sp>
        <p:nvSpPr>
          <p:cNvPr id="6" name="Slide Number Placeholder 5"/>
          <p:cNvSpPr>
            <a:spLocks noGrp="1"/>
          </p:cNvSpPr>
          <p:nvPr>
            <p:ph type="sldNum" sz="quarter" idx="12"/>
          </p:nvPr>
        </p:nvSpPr>
        <p:spPr/>
        <p:txBody>
          <a:bodyPr/>
          <a:lstStyle/>
          <a:p>
            <a:fld id="{6E905A4E-761F-4157-A3BC-2C51EFD40BDE}" type="slidenum">
              <a:rPr lang="bg-BG" altLang="bg-BG"/>
              <a:pPr/>
              <a:t>28</a:t>
            </a:fld>
            <a:endParaRPr lang="bg-BG" altLang="bg-BG"/>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Rectangle 2"/>
          <p:cNvSpPr>
            <a:spLocks noGrp="1" noChangeArrowheads="1"/>
          </p:cNvSpPr>
          <p:nvPr>
            <p:ph type="title"/>
          </p:nvPr>
        </p:nvSpPr>
        <p:spPr>
          <a:xfrm>
            <a:off x="228600" y="152400"/>
            <a:ext cx="7772400" cy="609601"/>
          </a:xfrm>
        </p:spPr>
        <p:txBody>
          <a:bodyPr>
            <a:noAutofit/>
          </a:bodyPr>
          <a:lstStyle/>
          <a:p>
            <a:pPr algn="ctr"/>
            <a:r>
              <a:rPr lang="bg-BG" sz="3200" dirty="0">
                <a:solidFill>
                  <a:schemeClr val="tx2"/>
                </a:solidFill>
              </a:rPr>
              <a:t>CAP теорема (принцип)</a:t>
            </a:r>
            <a:endParaRPr lang="bg-BG" altLang="bg-BG" sz="3200" dirty="0">
              <a:solidFill>
                <a:schemeClr val="tx2"/>
              </a:solidFill>
            </a:endParaRPr>
          </a:p>
        </p:txBody>
      </p:sp>
      <p:sp>
        <p:nvSpPr>
          <p:cNvPr id="358403" name="Rectangle 3"/>
          <p:cNvSpPr>
            <a:spLocks noGrp="1" noChangeArrowheads="1"/>
          </p:cNvSpPr>
          <p:nvPr>
            <p:ph idx="1"/>
          </p:nvPr>
        </p:nvSpPr>
        <p:spPr>
          <a:xfrm>
            <a:off x="457200" y="838200"/>
            <a:ext cx="7620000" cy="5715000"/>
          </a:xfrm>
        </p:spPr>
        <p:txBody>
          <a:bodyPr>
            <a:noAutofit/>
          </a:bodyPr>
          <a:lstStyle/>
          <a:p>
            <a:pPr marL="514350" indent="-514350">
              <a:buFont typeface="+mj-lt"/>
              <a:buAutoNum type="arabicPeriod"/>
            </a:pPr>
            <a:r>
              <a:rPr lang="bg-BG" sz="2200" dirty="0"/>
              <a:t>Съкращението CAP отбелязва трите желателни свойства на разпределените системи с дублиране на данните: </a:t>
            </a:r>
          </a:p>
          <a:p>
            <a:pPr lvl="2">
              <a:buClr>
                <a:schemeClr val="tx2"/>
              </a:buClr>
            </a:pPr>
            <a:r>
              <a:rPr lang="bg-BG" sz="2200" dirty="0">
                <a:solidFill>
                  <a:schemeClr val="tx2"/>
                </a:solidFill>
              </a:rPr>
              <a:t>C</a:t>
            </a:r>
            <a:r>
              <a:rPr lang="bg-BG" sz="2200" dirty="0">
                <a:solidFill>
                  <a:schemeClr val="tx1"/>
                </a:solidFill>
              </a:rPr>
              <a:t>onsistency among replicated copies  (непротиворечивост между дублираните копия) -  </a:t>
            </a:r>
            <a:r>
              <a:rPr lang="ru-RU" sz="2200" dirty="0"/>
              <a:t>всички възли виждат едни и същи данни в едно и също време</a:t>
            </a:r>
            <a:r>
              <a:rPr lang="bg-BG" sz="2200" dirty="0">
                <a:solidFill>
                  <a:schemeClr val="tx1"/>
                </a:solidFill>
              </a:rPr>
              <a:t>; </a:t>
            </a:r>
          </a:p>
          <a:p>
            <a:pPr lvl="2">
              <a:buClr>
                <a:schemeClr val="tx2"/>
              </a:buClr>
            </a:pPr>
            <a:r>
              <a:rPr lang="bg-BG" sz="2200" dirty="0">
                <a:solidFill>
                  <a:schemeClr val="tx2"/>
                </a:solidFill>
              </a:rPr>
              <a:t>A</a:t>
            </a:r>
            <a:r>
              <a:rPr lang="bg-BG" sz="2200" dirty="0">
                <a:solidFill>
                  <a:schemeClr val="tx1"/>
                </a:solidFill>
              </a:rPr>
              <a:t>vailability (достъпност) -</a:t>
            </a:r>
            <a:r>
              <a:rPr lang="ru-RU" sz="2200" dirty="0"/>
              <a:t> гаранция, че всяко запитване получава отговор за това, дали е успешно или не;</a:t>
            </a:r>
            <a:endParaRPr lang="bg-BG" sz="2200" b="1" dirty="0">
              <a:solidFill>
                <a:schemeClr val="tx1"/>
              </a:solidFill>
            </a:endParaRPr>
          </a:p>
          <a:p>
            <a:pPr lvl="2">
              <a:buClr>
                <a:schemeClr val="tx2"/>
              </a:buClr>
            </a:pPr>
            <a:r>
              <a:rPr lang="bg-BG" sz="2200" dirty="0">
                <a:solidFill>
                  <a:schemeClr val="tx2"/>
                </a:solidFill>
              </a:rPr>
              <a:t>P</a:t>
            </a:r>
            <a:r>
              <a:rPr lang="bg-BG" sz="2200" dirty="0">
                <a:solidFill>
                  <a:schemeClr val="tx1"/>
                </a:solidFill>
              </a:rPr>
              <a:t>artition tolerance (допустимост на разделянето или </a:t>
            </a:r>
            <a:r>
              <a:rPr lang="ru-RU" sz="2200" dirty="0"/>
              <a:t> толерантност към сегментите или мащабируемост) - системата продължава да работи въпреки загубата на съобщение или отпадането на част от нея. </a:t>
            </a:r>
            <a:endParaRPr lang="bg-BG" sz="2200" dirty="0">
              <a:solidFill>
                <a:schemeClr val="tx1"/>
              </a:solidFill>
            </a:endParaRPr>
          </a:p>
        </p:txBody>
      </p:sp>
      <p:sp>
        <p:nvSpPr>
          <p:cNvPr id="4" name="Date Placeholder 3"/>
          <p:cNvSpPr>
            <a:spLocks noGrp="1"/>
          </p:cNvSpPr>
          <p:nvPr>
            <p:ph type="dt" sz="half" idx="10"/>
          </p:nvPr>
        </p:nvSpPr>
        <p:spPr/>
        <p:txBody>
          <a:bodyPr/>
          <a:lstStyle/>
          <a:p>
            <a:r>
              <a:rPr lang="bg-BG" altLang="bg-BG"/>
              <a:t>Юлиана Пенева</a:t>
            </a:r>
          </a:p>
        </p:txBody>
      </p:sp>
      <p:sp>
        <p:nvSpPr>
          <p:cNvPr id="5" name="Footer Placeholder 4"/>
          <p:cNvSpPr>
            <a:spLocks noGrp="1"/>
          </p:cNvSpPr>
          <p:nvPr>
            <p:ph type="ftr" sz="quarter" idx="11"/>
          </p:nvPr>
        </p:nvSpPr>
        <p:spPr/>
        <p:txBody>
          <a:bodyPr/>
          <a:lstStyle/>
          <a:p>
            <a:r>
              <a:rPr lang="en-US" altLang="bg-BG"/>
              <a:t>CSCB686 - </a:t>
            </a:r>
            <a:r>
              <a:rPr lang="bg-BG" altLang="bg-BG"/>
              <a:t>лекция 11</a:t>
            </a:r>
          </a:p>
        </p:txBody>
      </p:sp>
      <p:sp>
        <p:nvSpPr>
          <p:cNvPr id="6" name="Slide Number Placeholder 5"/>
          <p:cNvSpPr>
            <a:spLocks noGrp="1"/>
          </p:cNvSpPr>
          <p:nvPr>
            <p:ph type="sldNum" sz="quarter" idx="12"/>
          </p:nvPr>
        </p:nvSpPr>
        <p:spPr/>
        <p:txBody>
          <a:bodyPr/>
          <a:lstStyle/>
          <a:p>
            <a:fld id="{4533AF40-BCD9-46C4-89C3-82EA65F7C8EC}" type="slidenum">
              <a:rPr lang="bg-BG" altLang="bg-BG"/>
              <a:pPr/>
              <a:t>29</a:t>
            </a:fld>
            <a:endParaRPr lang="bg-BG" altLang="bg-BG"/>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304800" y="228600"/>
            <a:ext cx="7772400" cy="762000"/>
          </a:xfrm>
        </p:spPr>
        <p:txBody>
          <a:bodyPr/>
          <a:lstStyle/>
          <a:p>
            <a:pPr algn="ctr"/>
            <a:r>
              <a:rPr lang="bg-BG" altLang="bg-BG" sz="3200" b="0" dirty="0">
                <a:solidFill>
                  <a:srgbClr val="FF3300"/>
                </a:solidFill>
              </a:rPr>
              <a:t>Съдържание</a:t>
            </a:r>
            <a:r>
              <a:rPr lang="bg-BG" altLang="bg-BG" sz="3200" dirty="0">
                <a:solidFill>
                  <a:srgbClr val="FF3300"/>
                </a:solidFill>
              </a:rPr>
              <a:t> </a:t>
            </a:r>
            <a:r>
              <a:rPr lang="bg-BG" altLang="bg-BG" sz="3200" b="0" dirty="0">
                <a:solidFill>
                  <a:srgbClr val="FF3300"/>
                </a:solidFill>
              </a:rPr>
              <a:t>на лекция №</a:t>
            </a:r>
            <a:r>
              <a:rPr lang="en-US" altLang="bg-BG" sz="3200" b="0" dirty="0">
                <a:solidFill>
                  <a:srgbClr val="FF3300"/>
                </a:solidFill>
              </a:rPr>
              <a:t>1</a:t>
            </a:r>
            <a:r>
              <a:rPr lang="bg-BG" altLang="bg-BG" sz="3200" b="0" dirty="0">
                <a:solidFill>
                  <a:srgbClr val="FF3300"/>
                </a:solidFill>
              </a:rPr>
              <a:t>1</a:t>
            </a:r>
          </a:p>
        </p:txBody>
      </p:sp>
      <p:sp>
        <p:nvSpPr>
          <p:cNvPr id="49155" name="Rectangle 3"/>
          <p:cNvSpPr>
            <a:spLocks noGrp="1" noChangeArrowheads="1"/>
          </p:cNvSpPr>
          <p:nvPr>
            <p:ph idx="1"/>
          </p:nvPr>
        </p:nvSpPr>
        <p:spPr>
          <a:xfrm>
            <a:off x="457200" y="1371600"/>
            <a:ext cx="7620000" cy="4648200"/>
          </a:xfrm>
        </p:spPr>
        <p:txBody>
          <a:bodyPr>
            <a:normAutofit/>
          </a:bodyPr>
          <a:lstStyle/>
          <a:p>
            <a:pPr marL="609600" indent="-609600">
              <a:buFontTx/>
              <a:buAutoNum type="arabicPeriod"/>
            </a:pPr>
            <a:r>
              <a:rPr lang="bg-BG" altLang="bg-BG" sz="2800" dirty="0"/>
              <a:t>Защо се разработват </a:t>
            </a:r>
            <a:r>
              <a:rPr lang="en-US" altLang="bg-BG" sz="2800" dirty="0"/>
              <a:t>NoSQL </a:t>
            </a:r>
            <a:r>
              <a:rPr lang="bg-BG" altLang="bg-BG" sz="2800" dirty="0"/>
              <a:t> системите?</a:t>
            </a:r>
          </a:p>
          <a:p>
            <a:pPr marL="609600" indent="-609600">
              <a:buFontTx/>
              <a:buAutoNum type="arabicPeriod"/>
            </a:pPr>
            <a:r>
              <a:rPr lang="bg-BG" altLang="bg-BG" sz="2800" dirty="0"/>
              <a:t>Характеристики на </a:t>
            </a:r>
            <a:r>
              <a:rPr lang="en-US" altLang="bg-BG" sz="2800" dirty="0"/>
              <a:t>NoSQL </a:t>
            </a:r>
            <a:r>
              <a:rPr lang="bg-BG" altLang="bg-BG" sz="2800" dirty="0"/>
              <a:t> продуктите.</a:t>
            </a:r>
          </a:p>
          <a:p>
            <a:pPr marL="609600" indent="-609600">
              <a:buFontTx/>
              <a:buAutoNum type="arabicPeriod"/>
            </a:pPr>
            <a:r>
              <a:rPr lang="bg-BG" altLang="bg-BG" sz="2800" dirty="0"/>
              <a:t>Видове.</a:t>
            </a:r>
          </a:p>
          <a:p>
            <a:pPr marL="609600" indent="-609600">
              <a:buFontTx/>
              <a:buAutoNum type="arabicPeriod"/>
            </a:pPr>
            <a:r>
              <a:rPr lang="en-US" altLang="bg-BG" sz="2800" dirty="0"/>
              <a:t>CAP </a:t>
            </a:r>
            <a:r>
              <a:rPr lang="bg-BG" altLang="bg-BG" sz="2800" dirty="0"/>
              <a:t>теорема.</a:t>
            </a:r>
          </a:p>
          <a:p>
            <a:pPr marL="609600" indent="-609600">
              <a:buFontTx/>
              <a:buAutoNum type="arabicPeriod"/>
            </a:pPr>
            <a:r>
              <a:rPr lang="en-US" altLang="bg-BG" sz="2800" dirty="0"/>
              <a:t>Big Data – </a:t>
            </a:r>
            <a:r>
              <a:rPr lang="bg-BG" altLang="bg-BG" sz="2800" dirty="0"/>
              <a:t>дефиниция и характеристики.</a:t>
            </a:r>
          </a:p>
          <a:p>
            <a:pPr marL="609600" indent="-609600">
              <a:buFontTx/>
              <a:buAutoNum type="arabicPeriod"/>
            </a:pPr>
            <a:endParaRPr lang="bg-BG" altLang="bg-BG" sz="2800" dirty="0"/>
          </a:p>
        </p:txBody>
      </p:sp>
      <p:sp>
        <p:nvSpPr>
          <p:cNvPr id="4" name="Date Placeholder 3"/>
          <p:cNvSpPr>
            <a:spLocks noGrp="1"/>
          </p:cNvSpPr>
          <p:nvPr>
            <p:ph type="dt" sz="half" idx="10"/>
          </p:nvPr>
        </p:nvSpPr>
        <p:spPr/>
        <p:txBody>
          <a:bodyPr/>
          <a:lstStyle/>
          <a:p>
            <a:r>
              <a:rPr lang="bg-BG" altLang="bg-BG"/>
              <a:t>Юлиана Пенева</a:t>
            </a:r>
          </a:p>
        </p:txBody>
      </p:sp>
      <p:sp>
        <p:nvSpPr>
          <p:cNvPr id="5" name="Footer Placeholder 4"/>
          <p:cNvSpPr>
            <a:spLocks noGrp="1"/>
          </p:cNvSpPr>
          <p:nvPr>
            <p:ph type="ftr" sz="quarter" idx="11"/>
          </p:nvPr>
        </p:nvSpPr>
        <p:spPr/>
        <p:txBody>
          <a:bodyPr/>
          <a:lstStyle/>
          <a:p>
            <a:r>
              <a:rPr lang="en-US" altLang="bg-BG"/>
              <a:t>CSCB686 - </a:t>
            </a:r>
            <a:r>
              <a:rPr lang="bg-BG" altLang="bg-BG"/>
              <a:t>лекция 11</a:t>
            </a:r>
          </a:p>
        </p:txBody>
      </p:sp>
      <p:sp>
        <p:nvSpPr>
          <p:cNvPr id="6" name="Slide Number Placeholder 5"/>
          <p:cNvSpPr>
            <a:spLocks noGrp="1"/>
          </p:cNvSpPr>
          <p:nvPr>
            <p:ph type="sldNum" sz="quarter" idx="12"/>
          </p:nvPr>
        </p:nvSpPr>
        <p:spPr/>
        <p:txBody>
          <a:bodyPr/>
          <a:lstStyle/>
          <a:p>
            <a:fld id="{983570F9-898A-4648-A050-35C5515C5ACA}" type="slidenum">
              <a:rPr lang="bg-BG" altLang="bg-BG"/>
              <a:pPr/>
              <a:t>3</a:t>
            </a:fld>
            <a:endParaRPr lang="bg-BG" altLang="bg-BG"/>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Rectangle 2"/>
          <p:cNvSpPr>
            <a:spLocks noGrp="1" noChangeArrowheads="1"/>
          </p:cNvSpPr>
          <p:nvPr>
            <p:ph type="title"/>
          </p:nvPr>
        </p:nvSpPr>
        <p:spPr>
          <a:xfrm>
            <a:off x="228600" y="152400"/>
            <a:ext cx="7772400" cy="609601"/>
          </a:xfrm>
        </p:spPr>
        <p:txBody>
          <a:bodyPr>
            <a:noAutofit/>
          </a:bodyPr>
          <a:lstStyle/>
          <a:p>
            <a:pPr algn="ctr"/>
            <a:r>
              <a:rPr lang="bg-BG" sz="3200" dirty="0">
                <a:solidFill>
                  <a:schemeClr val="tx2"/>
                </a:solidFill>
              </a:rPr>
              <a:t>CAP теорема (принцип)</a:t>
            </a:r>
            <a:endParaRPr lang="bg-BG" altLang="bg-BG" sz="3200" dirty="0">
              <a:solidFill>
                <a:schemeClr val="tx2"/>
              </a:solidFill>
            </a:endParaRPr>
          </a:p>
        </p:txBody>
      </p:sp>
      <p:sp>
        <p:nvSpPr>
          <p:cNvPr id="358403" name="Rectangle 3"/>
          <p:cNvSpPr>
            <a:spLocks noGrp="1" noChangeArrowheads="1"/>
          </p:cNvSpPr>
          <p:nvPr>
            <p:ph idx="1"/>
          </p:nvPr>
        </p:nvSpPr>
        <p:spPr>
          <a:xfrm>
            <a:off x="457200" y="838200"/>
            <a:ext cx="7620000" cy="5715000"/>
          </a:xfrm>
        </p:spPr>
        <p:txBody>
          <a:bodyPr>
            <a:noAutofit/>
          </a:bodyPr>
          <a:lstStyle/>
          <a:p>
            <a:pPr marL="514350" indent="-514350">
              <a:buFont typeface="+mj-lt"/>
              <a:buAutoNum type="arabicPeriod"/>
            </a:pPr>
            <a:r>
              <a:rPr lang="bg-BG" sz="2400" dirty="0">
                <a:solidFill>
                  <a:schemeClr val="tx2"/>
                </a:solidFill>
              </a:rPr>
              <a:t>Достъпност</a:t>
            </a:r>
            <a:r>
              <a:rPr lang="bg-BG" sz="2400" dirty="0"/>
              <a:t> означава, че всяка заявка за четене или обновяване на дадено поле с данни, или ще се обработи успешно, или  ще получи съобщение, че операцията не може да бъде изпълнена. </a:t>
            </a:r>
          </a:p>
          <a:p>
            <a:pPr marL="514350" indent="-514350">
              <a:buFont typeface="+mj-lt"/>
              <a:buAutoNum type="arabicPeriod"/>
            </a:pPr>
            <a:r>
              <a:rPr lang="bg-BG" sz="2400" dirty="0">
                <a:solidFill>
                  <a:schemeClr val="tx2"/>
                </a:solidFill>
              </a:rPr>
              <a:t>Partition tolerance </a:t>
            </a:r>
            <a:r>
              <a:rPr lang="bg-BG" sz="2400" dirty="0"/>
              <a:t>означава, че системата може да продължи да функционира ако мрежата, която свързва възлите дефектира и се раздели на два или повече дяла,  като възлите във всяка част могат да комуникират само помежду. </a:t>
            </a:r>
          </a:p>
          <a:p>
            <a:pPr marL="514350" indent="-514350">
              <a:buFont typeface="+mj-lt"/>
              <a:buAutoNum type="arabicPeriod"/>
            </a:pPr>
            <a:r>
              <a:rPr lang="bg-BG" sz="2400" dirty="0">
                <a:solidFill>
                  <a:schemeClr val="tx2"/>
                </a:solidFill>
              </a:rPr>
              <a:t>Consistency</a:t>
            </a:r>
            <a:r>
              <a:rPr lang="bg-BG" sz="2400" dirty="0"/>
              <a:t> означава,  че възлите съдържат еднакви копия на дублираните данни, с които  работят транзакциите. </a:t>
            </a:r>
          </a:p>
        </p:txBody>
      </p:sp>
      <p:sp>
        <p:nvSpPr>
          <p:cNvPr id="4" name="Date Placeholder 3"/>
          <p:cNvSpPr>
            <a:spLocks noGrp="1"/>
          </p:cNvSpPr>
          <p:nvPr>
            <p:ph type="dt" sz="half" idx="10"/>
          </p:nvPr>
        </p:nvSpPr>
        <p:spPr/>
        <p:txBody>
          <a:bodyPr/>
          <a:lstStyle/>
          <a:p>
            <a:r>
              <a:rPr lang="bg-BG" altLang="bg-BG"/>
              <a:t>Юлиана Пенева</a:t>
            </a:r>
          </a:p>
        </p:txBody>
      </p:sp>
      <p:sp>
        <p:nvSpPr>
          <p:cNvPr id="5" name="Footer Placeholder 4"/>
          <p:cNvSpPr>
            <a:spLocks noGrp="1"/>
          </p:cNvSpPr>
          <p:nvPr>
            <p:ph type="ftr" sz="quarter" idx="11"/>
          </p:nvPr>
        </p:nvSpPr>
        <p:spPr/>
        <p:txBody>
          <a:bodyPr/>
          <a:lstStyle/>
          <a:p>
            <a:r>
              <a:rPr lang="en-US" altLang="bg-BG"/>
              <a:t>CSCB686 - </a:t>
            </a:r>
            <a:r>
              <a:rPr lang="bg-BG" altLang="bg-BG"/>
              <a:t>лекция 11</a:t>
            </a:r>
          </a:p>
        </p:txBody>
      </p:sp>
      <p:sp>
        <p:nvSpPr>
          <p:cNvPr id="6" name="Slide Number Placeholder 5"/>
          <p:cNvSpPr>
            <a:spLocks noGrp="1"/>
          </p:cNvSpPr>
          <p:nvPr>
            <p:ph type="sldNum" sz="quarter" idx="12"/>
          </p:nvPr>
        </p:nvSpPr>
        <p:spPr/>
        <p:txBody>
          <a:bodyPr/>
          <a:lstStyle/>
          <a:p>
            <a:fld id="{4533AF40-BCD9-46C4-89C3-82EA65F7C8EC}" type="slidenum">
              <a:rPr lang="bg-BG" altLang="bg-BG"/>
              <a:pPr/>
              <a:t>30</a:t>
            </a:fld>
            <a:endParaRPr lang="bg-BG" altLang="bg-BG"/>
          </a:p>
        </p:txBody>
      </p:sp>
    </p:spTree>
    <p:extLst>
      <p:ext uri="{BB962C8B-B14F-4D97-AF65-F5344CB8AC3E}">
        <p14:creationId xmlns:p14="http://schemas.microsoft.com/office/powerpoint/2010/main" val="42917100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0" name="Rectangle 2"/>
          <p:cNvSpPr>
            <a:spLocks noGrp="1" noChangeArrowheads="1"/>
          </p:cNvSpPr>
          <p:nvPr>
            <p:ph type="title"/>
          </p:nvPr>
        </p:nvSpPr>
        <p:spPr>
          <a:xfrm>
            <a:off x="304800" y="152400"/>
            <a:ext cx="7772400" cy="533400"/>
          </a:xfrm>
        </p:spPr>
        <p:txBody>
          <a:bodyPr/>
          <a:lstStyle/>
          <a:p>
            <a:pPr algn="ctr"/>
            <a:r>
              <a:rPr lang="bg-BG" sz="3200" dirty="0">
                <a:solidFill>
                  <a:schemeClr val="tx2"/>
                </a:solidFill>
              </a:rPr>
              <a:t>CAP теорема (принцип)</a:t>
            </a:r>
            <a:endParaRPr lang="bg-BG" altLang="bg-BG" sz="3200" dirty="0">
              <a:solidFill>
                <a:srgbClr val="FF3300"/>
              </a:solidFill>
            </a:endParaRPr>
          </a:p>
        </p:txBody>
      </p:sp>
      <p:sp>
        <p:nvSpPr>
          <p:cNvPr id="370691" name="Rectangle 3"/>
          <p:cNvSpPr>
            <a:spLocks noGrp="1" noChangeArrowheads="1"/>
          </p:cNvSpPr>
          <p:nvPr>
            <p:ph idx="1"/>
          </p:nvPr>
        </p:nvSpPr>
        <p:spPr>
          <a:xfrm>
            <a:off x="457200" y="762000"/>
            <a:ext cx="7620000" cy="5867400"/>
          </a:xfrm>
        </p:spPr>
        <p:txBody>
          <a:bodyPr>
            <a:normAutofit fontScale="92500" lnSpcReduction="10000"/>
          </a:bodyPr>
          <a:lstStyle/>
          <a:p>
            <a:pPr marL="457200" indent="-457200">
              <a:buFont typeface="+mj-lt"/>
              <a:buAutoNum type="arabicPeriod" startAt="4"/>
            </a:pPr>
            <a:r>
              <a:rPr lang="bg-BG" sz="2300" dirty="0"/>
              <a:t>CAP теоремата гласи, че в разпределена система с дублиране на данните не е възможно да се осигурят и трите свойства едновременно. При реализирането на софтуера от проектанта се избират две от трите свойства. </a:t>
            </a:r>
          </a:p>
          <a:p>
            <a:pPr marL="457200" indent="-457200">
              <a:buFont typeface="+mj-lt"/>
              <a:buAutoNum type="arabicPeriod" startAt="5"/>
            </a:pPr>
            <a:r>
              <a:rPr lang="bg-BG" sz="2300" dirty="0"/>
              <a:t>В традиционните SQL приложения непротиворечивостта на базата се гарантира от свойствата ACID. При NoSQL системите се използват специфични модели за осигуряване на непротиворечивост на документи или обекти – eventual consistency.</a:t>
            </a:r>
          </a:p>
          <a:p>
            <a:pPr marL="457200" indent="-457200">
              <a:buFont typeface="+mj-lt"/>
              <a:buAutoNum type="arabicPeriod" startAt="5"/>
            </a:pPr>
            <a:r>
              <a:rPr lang="bg-BG" sz="2300" dirty="0"/>
              <a:t>Терминът „непротиворечивост“ в </a:t>
            </a:r>
            <a:r>
              <a:rPr lang="bg-BG" sz="2300" dirty="0">
                <a:solidFill>
                  <a:schemeClr val="tx2"/>
                </a:solidFill>
              </a:rPr>
              <a:t>C</a:t>
            </a:r>
            <a:r>
              <a:rPr lang="bg-BG" sz="2300" dirty="0"/>
              <a:t>AP и в A</a:t>
            </a:r>
            <a:r>
              <a:rPr lang="bg-BG" sz="2300" dirty="0">
                <a:solidFill>
                  <a:schemeClr val="tx2"/>
                </a:solidFill>
              </a:rPr>
              <a:t>C</a:t>
            </a:r>
            <a:r>
              <a:rPr lang="bg-BG" sz="2300" dirty="0"/>
              <a:t>ID се отнася до две различни понятия. </a:t>
            </a:r>
          </a:p>
          <a:p>
            <a:pPr lvl="1">
              <a:buClr>
                <a:schemeClr val="tx2"/>
              </a:buClr>
            </a:pPr>
            <a:r>
              <a:rPr lang="bg-BG" sz="2000" dirty="0">
                <a:solidFill>
                  <a:schemeClr val="tx1"/>
                </a:solidFill>
              </a:rPr>
              <a:t>при CAP - consistency означава непротиворечиви стойности в отделните копия на едни и същи данни в разпределената система;</a:t>
            </a:r>
          </a:p>
          <a:p>
            <a:pPr lvl="1">
              <a:buClr>
                <a:schemeClr val="tx2"/>
              </a:buClr>
            </a:pPr>
            <a:r>
              <a:rPr lang="bg-BG" sz="2000" dirty="0">
                <a:solidFill>
                  <a:schemeClr val="tx1"/>
                </a:solidFill>
              </a:rPr>
              <a:t>при ACID consistency означава,  че транзакцията няма да наруши ограниченията за цялостност зададени върху схемата на базата.</a:t>
            </a:r>
          </a:p>
        </p:txBody>
      </p:sp>
      <p:sp>
        <p:nvSpPr>
          <p:cNvPr id="4" name="Date Placeholder 3"/>
          <p:cNvSpPr>
            <a:spLocks noGrp="1"/>
          </p:cNvSpPr>
          <p:nvPr>
            <p:ph type="dt" sz="half" idx="10"/>
          </p:nvPr>
        </p:nvSpPr>
        <p:spPr/>
        <p:txBody>
          <a:bodyPr/>
          <a:lstStyle/>
          <a:p>
            <a:r>
              <a:rPr lang="bg-BG" altLang="bg-BG"/>
              <a:t>Юлиана Пенева</a:t>
            </a:r>
          </a:p>
        </p:txBody>
      </p:sp>
      <p:sp>
        <p:nvSpPr>
          <p:cNvPr id="5" name="Footer Placeholder 4"/>
          <p:cNvSpPr>
            <a:spLocks noGrp="1"/>
          </p:cNvSpPr>
          <p:nvPr>
            <p:ph type="ftr" sz="quarter" idx="11"/>
          </p:nvPr>
        </p:nvSpPr>
        <p:spPr/>
        <p:txBody>
          <a:bodyPr/>
          <a:lstStyle/>
          <a:p>
            <a:r>
              <a:rPr lang="en-US" altLang="bg-BG"/>
              <a:t>CSCB686 - </a:t>
            </a:r>
            <a:r>
              <a:rPr lang="bg-BG" altLang="bg-BG"/>
              <a:t>лекция 11</a:t>
            </a:r>
          </a:p>
        </p:txBody>
      </p:sp>
      <p:sp>
        <p:nvSpPr>
          <p:cNvPr id="6" name="Slide Number Placeholder 5"/>
          <p:cNvSpPr>
            <a:spLocks noGrp="1"/>
          </p:cNvSpPr>
          <p:nvPr>
            <p:ph type="sldNum" sz="quarter" idx="12"/>
          </p:nvPr>
        </p:nvSpPr>
        <p:spPr/>
        <p:txBody>
          <a:bodyPr/>
          <a:lstStyle/>
          <a:p>
            <a:fld id="{A9146E62-942B-43F6-A527-D0434E14D4EB}" type="slidenum">
              <a:rPr lang="bg-BG" altLang="bg-BG"/>
              <a:pPr/>
              <a:t>31</a:t>
            </a:fld>
            <a:endParaRPr lang="bg-BG" altLang="bg-BG"/>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0" name="Rectangle 2"/>
          <p:cNvSpPr>
            <a:spLocks noGrp="1" noChangeArrowheads="1"/>
          </p:cNvSpPr>
          <p:nvPr>
            <p:ph type="title"/>
          </p:nvPr>
        </p:nvSpPr>
        <p:spPr>
          <a:xfrm>
            <a:off x="304800" y="228600"/>
            <a:ext cx="7772400" cy="533400"/>
          </a:xfrm>
        </p:spPr>
        <p:txBody>
          <a:bodyPr/>
          <a:lstStyle/>
          <a:p>
            <a:pPr algn="ctr"/>
            <a:r>
              <a:rPr lang="bg-BG" sz="3200" dirty="0">
                <a:solidFill>
                  <a:schemeClr val="tx2"/>
                </a:solidFill>
              </a:rPr>
              <a:t>CAP теорема (принцип)</a:t>
            </a:r>
            <a:endParaRPr lang="bg-BG" altLang="bg-BG" sz="3200" dirty="0">
              <a:solidFill>
                <a:srgbClr val="FF3300"/>
              </a:solidFill>
            </a:endParaRPr>
          </a:p>
        </p:txBody>
      </p:sp>
      <p:pic>
        <p:nvPicPr>
          <p:cNvPr id="2" name="Content Placeholder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4800" y="990600"/>
            <a:ext cx="7823164" cy="4343400"/>
          </a:xfrm>
        </p:spPr>
      </p:pic>
      <p:sp>
        <p:nvSpPr>
          <p:cNvPr id="4" name="Date Placeholder 3"/>
          <p:cNvSpPr>
            <a:spLocks noGrp="1"/>
          </p:cNvSpPr>
          <p:nvPr>
            <p:ph type="dt" sz="half" idx="10"/>
          </p:nvPr>
        </p:nvSpPr>
        <p:spPr/>
        <p:txBody>
          <a:bodyPr/>
          <a:lstStyle/>
          <a:p>
            <a:r>
              <a:rPr lang="bg-BG" altLang="bg-BG"/>
              <a:t>Юлиана Пенева</a:t>
            </a:r>
          </a:p>
        </p:txBody>
      </p:sp>
      <p:sp>
        <p:nvSpPr>
          <p:cNvPr id="5" name="Footer Placeholder 4"/>
          <p:cNvSpPr>
            <a:spLocks noGrp="1"/>
          </p:cNvSpPr>
          <p:nvPr>
            <p:ph type="ftr" sz="quarter" idx="11"/>
          </p:nvPr>
        </p:nvSpPr>
        <p:spPr/>
        <p:txBody>
          <a:bodyPr/>
          <a:lstStyle/>
          <a:p>
            <a:r>
              <a:rPr lang="en-US" altLang="bg-BG"/>
              <a:t>CSCB686 - </a:t>
            </a:r>
            <a:r>
              <a:rPr lang="bg-BG" altLang="bg-BG"/>
              <a:t>лекция 11</a:t>
            </a:r>
          </a:p>
        </p:txBody>
      </p:sp>
      <p:sp>
        <p:nvSpPr>
          <p:cNvPr id="6" name="Slide Number Placeholder 5"/>
          <p:cNvSpPr>
            <a:spLocks noGrp="1"/>
          </p:cNvSpPr>
          <p:nvPr>
            <p:ph type="sldNum" sz="quarter" idx="12"/>
          </p:nvPr>
        </p:nvSpPr>
        <p:spPr/>
        <p:txBody>
          <a:bodyPr/>
          <a:lstStyle/>
          <a:p>
            <a:fld id="{A9146E62-942B-43F6-A527-D0434E14D4EB}" type="slidenum">
              <a:rPr lang="bg-BG" altLang="bg-BG"/>
              <a:pPr/>
              <a:t>32</a:t>
            </a:fld>
            <a:endParaRPr lang="bg-BG" altLang="bg-BG"/>
          </a:p>
        </p:txBody>
      </p:sp>
    </p:spTree>
    <p:extLst>
      <p:ext uri="{BB962C8B-B14F-4D97-AF65-F5344CB8AC3E}">
        <p14:creationId xmlns:p14="http://schemas.microsoft.com/office/powerpoint/2010/main" val="877482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7239000" cy="1005840"/>
          </a:xfrm>
        </p:spPr>
        <p:txBody>
          <a:bodyPr>
            <a:normAutofit/>
          </a:bodyPr>
          <a:lstStyle/>
          <a:p>
            <a:pPr algn="ctr"/>
            <a:r>
              <a:rPr lang="bg-BG" sz="3200" dirty="0">
                <a:solidFill>
                  <a:schemeClr val="tx2"/>
                </a:solidFill>
              </a:rPr>
              <a:t>Характеристики на </a:t>
            </a:r>
            <a:r>
              <a:rPr lang="en-US" sz="3200" dirty="0">
                <a:solidFill>
                  <a:schemeClr val="tx2"/>
                </a:solidFill>
              </a:rPr>
              <a:t>N</a:t>
            </a:r>
            <a:r>
              <a:rPr lang="en-US" sz="3200" cap="none" dirty="0">
                <a:solidFill>
                  <a:schemeClr val="tx2"/>
                </a:solidFill>
              </a:rPr>
              <a:t>o</a:t>
            </a:r>
            <a:r>
              <a:rPr lang="en-US" sz="3200" dirty="0">
                <a:solidFill>
                  <a:schemeClr val="tx2"/>
                </a:solidFill>
              </a:rPr>
              <a:t>SQL </a:t>
            </a:r>
            <a:r>
              <a:rPr lang="bg-BG" sz="3200" dirty="0">
                <a:solidFill>
                  <a:schemeClr val="tx2"/>
                </a:solidFill>
              </a:rPr>
              <a:t>системите</a:t>
            </a:r>
            <a:endParaRPr lang="bg-BG" sz="3200" dirty="0"/>
          </a:p>
        </p:txBody>
      </p:sp>
      <p:sp>
        <p:nvSpPr>
          <p:cNvPr id="3" name="Content Placeholder 2"/>
          <p:cNvSpPr>
            <a:spLocks noGrp="1"/>
          </p:cNvSpPr>
          <p:nvPr>
            <p:ph idx="1"/>
          </p:nvPr>
        </p:nvSpPr>
        <p:spPr>
          <a:xfrm>
            <a:off x="457200" y="1143000"/>
            <a:ext cx="7239000" cy="5029200"/>
          </a:xfrm>
        </p:spPr>
        <p:txBody>
          <a:bodyPr>
            <a:normAutofit/>
          </a:bodyPr>
          <a:lstStyle/>
          <a:p>
            <a:pPr marL="0" indent="0" algn="ctr">
              <a:buNone/>
            </a:pPr>
            <a:r>
              <a:rPr lang="ru-RU" sz="2800" dirty="0">
                <a:solidFill>
                  <a:schemeClr val="accent2"/>
                </a:solidFill>
              </a:rPr>
              <a:t>По какво да избираме NoSQL?</a:t>
            </a:r>
          </a:p>
          <a:p>
            <a:pPr marL="0" indent="0">
              <a:buNone/>
            </a:pPr>
            <a:r>
              <a:rPr lang="ru-RU" sz="2400" dirty="0"/>
              <a:t>Ключови критерии, които да се вземат предвид при оценката на тези технологии</a:t>
            </a:r>
          </a:p>
          <a:p>
            <a:r>
              <a:rPr lang="ru-RU" sz="2400" dirty="0"/>
              <a:t>– модел на данните – виж видове системи;</a:t>
            </a:r>
          </a:p>
          <a:p>
            <a:r>
              <a:rPr lang="ru-RU" sz="2400" dirty="0"/>
              <a:t>– модел на заявките;</a:t>
            </a:r>
          </a:p>
          <a:p>
            <a:r>
              <a:rPr lang="ru-RU" sz="2400" dirty="0"/>
              <a:t>– приложни интерфейси;</a:t>
            </a:r>
          </a:p>
          <a:p>
            <a:r>
              <a:rPr lang="ru-RU" sz="2400" dirty="0"/>
              <a:t>– наличната поддръжка и клиентска база.</a:t>
            </a:r>
          </a:p>
          <a:p>
            <a:pPr marL="0" indent="0">
              <a:buNone/>
            </a:pPr>
            <a:r>
              <a:rPr lang="ru-RU" sz="2400" dirty="0"/>
              <a:t>Много организации смятат, че документните NoSQL са най-добри, но всеки бизнес трябва да погледне тези критерии през специфичните си нужди.</a:t>
            </a:r>
          </a:p>
          <a:p>
            <a:endParaRPr lang="bg-BG" dirty="0"/>
          </a:p>
        </p:txBody>
      </p:sp>
      <p:sp>
        <p:nvSpPr>
          <p:cNvPr id="4" name="Date Placeholder 3"/>
          <p:cNvSpPr>
            <a:spLocks noGrp="1"/>
          </p:cNvSpPr>
          <p:nvPr>
            <p:ph type="dt" sz="half" idx="10"/>
          </p:nvPr>
        </p:nvSpPr>
        <p:spPr/>
        <p:txBody>
          <a:bodyPr/>
          <a:lstStyle/>
          <a:p>
            <a:r>
              <a:rPr lang="bg-BG" altLang="bg-BG"/>
              <a:t>Юлиана Пенева</a:t>
            </a:r>
          </a:p>
        </p:txBody>
      </p:sp>
      <p:sp>
        <p:nvSpPr>
          <p:cNvPr id="5" name="Footer Placeholder 4"/>
          <p:cNvSpPr>
            <a:spLocks noGrp="1"/>
          </p:cNvSpPr>
          <p:nvPr>
            <p:ph type="ftr" sz="quarter" idx="11"/>
          </p:nvPr>
        </p:nvSpPr>
        <p:spPr/>
        <p:txBody>
          <a:bodyPr/>
          <a:lstStyle/>
          <a:p>
            <a:r>
              <a:rPr lang="en-US" altLang="bg-BG"/>
              <a:t>CSCB686 - </a:t>
            </a:r>
            <a:r>
              <a:rPr lang="bg-BG" altLang="bg-BG"/>
              <a:t>лекция 11</a:t>
            </a:r>
          </a:p>
        </p:txBody>
      </p:sp>
      <p:sp>
        <p:nvSpPr>
          <p:cNvPr id="6" name="Slide Number Placeholder 5"/>
          <p:cNvSpPr>
            <a:spLocks noGrp="1"/>
          </p:cNvSpPr>
          <p:nvPr>
            <p:ph type="sldNum" sz="quarter" idx="12"/>
          </p:nvPr>
        </p:nvSpPr>
        <p:spPr/>
        <p:txBody>
          <a:bodyPr/>
          <a:lstStyle/>
          <a:p>
            <a:fld id="{0239112C-7F84-4D5F-8142-8142C8F42F29}" type="slidenum">
              <a:rPr lang="bg-BG" altLang="bg-BG" smtClean="0"/>
              <a:pPr/>
              <a:t>33</a:t>
            </a:fld>
            <a:endParaRPr lang="bg-BG" altLang="bg-BG"/>
          </a:p>
        </p:txBody>
      </p:sp>
    </p:spTree>
    <p:extLst>
      <p:ext uri="{BB962C8B-B14F-4D97-AF65-F5344CB8AC3E}">
        <p14:creationId xmlns:p14="http://schemas.microsoft.com/office/powerpoint/2010/main" val="31827598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7239000" cy="990600"/>
          </a:xfrm>
        </p:spPr>
        <p:txBody>
          <a:bodyPr>
            <a:normAutofit/>
          </a:bodyPr>
          <a:lstStyle/>
          <a:p>
            <a:pPr algn="ctr"/>
            <a:r>
              <a:rPr lang="bg-BG" sz="3200" dirty="0">
                <a:solidFill>
                  <a:schemeClr val="tx2"/>
                </a:solidFill>
              </a:rPr>
              <a:t>Характеристики на </a:t>
            </a:r>
            <a:r>
              <a:rPr lang="en-US" sz="3200" dirty="0">
                <a:solidFill>
                  <a:schemeClr val="tx2"/>
                </a:solidFill>
              </a:rPr>
              <a:t>N</a:t>
            </a:r>
            <a:r>
              <a:rPr lang="en-US" sz="3200" cap="none" dirty="0">
                <a:solidFill>
                  <a:schemeClr val="tx2"/>
                </a:solidFill>
              </a:rPr>
              <a:t>o</a:t>
            </a:r>
            <a:r>
              <a:rPr lang="en-US" sz="3200" dirty="0">
                <a:solidFill>
                  <a:schemeClr val="tx2"/>
                </a:solidFill>
              </a:rPr>
              <a:t>SQL </a:t>
            </a:r>
            <a:r>
              <a:rPr lang="bg-BG" sz="3200" dirty="0">
                <a:solidFill>
                  <a:schemeClr val="tx2"/>
                </a:solidFill>
              </a:rPr>
              <a:t>системите</a:t>
            </a:r>
            <a:endParaRPr lang="bg-BG" sz="3200" dirty="0"/>
          </a:p>
        </p:txBody>
      </p:sp>
      <p:sp>
        <p:nvSpPr>
          <p:cNvPr id="3" name="Content Placeholder 2"/>
          <p:cNvSpPr>
            <a:spLocks noGrp="1"/>
          </p:cNvSpPr>
          <p:nvPr>
            <p:ph idx="1"/>
          </p:nvPr>
        </p:nvSpPr>
        <p:spPr>
          <a:xfrm>
            <a:off x="457200" y="1066800"/>
            <a:ext cx="7543800" cy="5410200"/>
          </a:xfrm>
        </p:spPr>
        <p:txBody>
          <a:bodyPr>
            <a:normAutofit fontScale="77500" lnSpcReduction="20000"/>
          </a:bodyPr>
          <a:lstStyle/>
          <a:p>
            <a:pPr marL="0" indent="0" algn="ctr">
              <a:buNone/>
            </a:pPr>
            <a:r>
              <a:rPr lang="ru-RU" sz="3800" dirty="0">
                <a:solidFill>
                  <a:schemeClr val="accent2"/>
                </a:solidFill>
              </a:rPr>
              <a:t>Къде са полезни </a:t>
            </a:r>
            <a:r>
              <a:rPr lang="ru-RU" sz="3800" b="1" dirty="0">
                <a:solidFill>
                  <a:schemeClr val="accent2"/>
                </a:solidFill>
              </a:rPr>
              <a:t>NoSQL</a:t>
            </a:r>
            <a:r>
              <a:rPr lang="ru-RU" sz="3800" dirty="0">
                <a:solidFill>
                  <a:schemeClr val="accent2"/>
                </a:solidFill>
              </a:rPr>
              <a:t> базите данни?</a:t>
            </a:r>
            <a:endParaRPr lang="ru-RU" sz="3800" b="1" dirty="0">
              <a:solidFill>
                <a:schemeClr val="accent2"/>
              </a:solidFill>
            </a:endParaRPr>
          </a:p>
          <a:p>
            <a:pPr marL="514350" indent="-514350">
              <a:buFont typeface="+mj-lt"/>
              <a:buAutoNum type="arabicPeriod"/>
            </a:pPr>
            <a:r>
              <a:rPr lang="ru-RU" dirty="0">
                <a:solidFill>
                  <a:schemeClr val="tx2"/>
                </a:solidFill>
              </a:rPr>
              <a:t>За управление на профили </a:t>
            </a:r>
            <a:r>
              <a:rPr lang="ru-RU" dirty="0"/>
              <a:t>–</a:t>
            </a:r>
            <a:r>
              <a:rPr lang="ru-RU" dirty="0">
                <a:solidFill>
                  <a:schemeClr val="tx2"/>
                </a:solidFill>
              </a:rPr>
              <a:t> </a:t>
            </a:r>
            <a:r>
              <a:rPr lang="ru-RU" dirty="0"/>
              <a:t>следи се удовлетвореността на клиентите въз основа на данни от актуален профил от тях. </a:t>
            </a:r>
          </a:p>
          <a:p>
            <a:pPr marL="514350" indent="-514350">
              <a:buFont typeface="+mj-lt"/>
              <a:buAutoNum type="arabicPeriod"/>
            </a:pPr>
            <a:r>
              <a:rPr lang="ru-RU" dirty="0">
                <a:solidFill>
                  <a:schemeClr val="tx2"/>
                </a:solidFill>
              </a:rPr>
              <a:t>За откриване на измами </a:t>
            </a:r>
            <a:r>
              <a:rPr lang="ru-RU" dirty="0"/>
              <a:t>– получават се данни в реално време, съхранени в NoSQL приложения като: информация за клиенти и сделки, местоположение, време на деня................ </a:t>
            </a:r>
          </a:p>
          <a:p>
            <a:pPr marL="514350" indent="-514350">
              <a:buFont typeface="+mj-lt"/>
              <a:buAutoNum type="arabicPeriod"/>
            </a:pPr>
            <a:r>
              <a:rPr lang="ru-RU" dirty="0">
                <a:solidFill>
                  <a:schemeClr val="tx2"/>
                </a:solidFill>
              </a:rPr>
              <a:t>За интернет на нещата </a:t>
            </a:r>
            <a:r>
              <a:rPr lang="ru-RU" dirty="0"/>
              <a:t>– според Gartner и ABI Research очаква се между 26 милиарда и 30 милиарда устройства да </a:t>
            </a:r>
            <a:r>
              <a:rPr lang="ru-RU" dirty="0" err="1"/>
              <a:t>бъдат</a:t>
            </a:r>
            <a:r>
              <a:rPr lang="ru-RU" dirty="0"/>
              <a:t> </a:t>
            </a:r>
            <a:r>
              <a:rPr lang="ru-RU" dirty="0" err="1"/>
              <a:t>свързани</a:t>
            </a:r>
            <a:r>
              <a:rPr lang="ru-RU" dirty="0"/>
              <a:t> до 2020 г. NoSQL базите данни ще помогнат да се събират, управляват и организират всички тези данни в различни области: екологичен мониторинг, управление на енергията, инфраструктура, производството, здравеопазване.....</a:t>
            </a:r>
          </a:p>
          <a:p>
            <a:pPr marL="514350" indent="-514350">
              <a:buFont typeface="+mj-lt"/>
              <a:buAutoNum type="arabicPeriod"/>
            </a:pPr>
            <a:r>
              <a:rPr lang="ru-RU" dirty="0">
                <a:solidFill>
                  <a:schemeClr val="tx2"/>
                </a:solidFill>
              </a:rPr>
              <a:t>За управление на каталози </a:t>
            </a:r>
            <a:r>
              <a:rPr lang="ru-RU" dirty="0"/>
              <a:t>- идеята тук е да се </a:t>
            </a:r>
            <a:r>
              <a:rPr lang="ru-RU" dirty="0" err="1"/>
              <a:t>намали</a:t>
            </a:r>
            <a:r>
              <a:rPr lang="ru-RU" dirty="0"/>
              <a:t> запаса от стоки, да се увеличат възможностите за продажби към съществуващи клиенти и да се поддържа спазването на регулаторните изисквания с актуални данни за продуктите на склад.</a:t>
            </a:r>
          </a:p>
          <a:p>
            <a:endParaRPr lang="bg-BG" dirty="0"/>
          </a:p>
        </p:txBody>
      </p:sp>
      <p:sp>
        <p:nvSpPr>
          <p:cNvPr id="4" name="Date Placeholder 3"/>
          <p:cNvSpPr>
            <a:spLocks noGrp="1"/>
          </p:cNvSpPr>
          <p:nvPr>
            <p:ph type="dt" sz="half" idx="10"/>
          </p:nvPr>
        </p:nvSpPr>
        <p:spPr/>
        <p:txBody>
          <a:bodyPr/>
          <a:lstStyle/>
          <a:p>
            <a:r>
              <a:rPr lang="bg-BG" altLang="bg-BG"/>
              <a:t>Юлиана Пенева</a:t>
            </a:r>
          </a:p>
        </p:txBody>
      </p:sp>
      <p:sp>
        <p:nvSpPr>
          <p:cNvPr id="5" name="Footer Placeholder 4"/>
          <p:cNvSpPr>
            <a:spLocks noGrp="1"/>
          </p:cNvSpPr>
          <p:nvPr>
            <p:ph type="ftr" sz="quarter" idx="11"/>
          </p:nvPr>
        </p:nvSpPr>
        <p:spPr/>
        <p:txBody>
          <a:bodyPr/>
          <a:lstStyle/>
          <a:p>
            <a:r>
              <a:rPr lang="en-US" altLang="bg-BG"/>
              <a:t>CSCB686 - </a:t>
            </a:r>
            <a:r>
              <a:rPr lang="bg-BG" altLang="bg-BG"/>
              <a:t>лекция 11</a:t>
            </a:r>
          </a:p>
        </p:txBody>
      </p:sp>
      <p:sp>
        <p:nvSpPr>
          <p:cNvPr id="6" name="Slide Number Placeholder 5"/>
          <p:cNvSpPr>
            <a:spLocks noGrp="1"/>
          </p:cNvSpPr>
          <p:nvPr>
            <p:ph type="sldNum" sz="quarter" idx="12"/>
          </p:nvPr>
        </p:nvSpPr>
        <p:spPr/>
        <p:txBody>
          <a:bodyPr/>
          <a:lstStyle/>
          <a:p>
            <a:fld id="{0239112C-7F84-4D5F-8142-8142C8F42F29}" type="slidenum">
              <a:rPr lang="bg-BG" altLang="bg-BG" smtClean="0"/>
              <a:pPr/>
              <a:t>34</a:t>
            </a:fld>
            <a:endParaRPr lang="bg-BG" altLang="bg-BG"/>
          </a:p>
        </p:txBody>
      </p:sp>
    </p:spTree>
    <p:extLst>
      <p:ext uri="{BB962C8B-B14F-4D97-AF65-F5344CB8AC3E}">
        <p14:creationId xmlns:p14="http://schemas.microsoft.com/office/powerpoint/2010/main" val="30595286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7239000" cy="990600"/>
          </a:xfrm>
        </p:spPr>
        <p:txBody>
          <a:bodyPr>
            <a:noAutofit/>
          </a:bodyPr>
          <a:lstStyle/>
          <a:p>
            <a:pPr algn="ctr"/>
            <a:r>
              <a:rPr lang="bg-BG" sz="3200" dirty="0">
                <a:solidFill>
                  <a:schemeClr val="tx2"/>
                </a:solidFill>
              </a:rPr>
              <a:t>Характеристики на </a:t>
            </a:r>
            <a:r>
              <a:rPr lang="en-US" sz="3200" dirty="0">
                <a:solidFill>
                  <a:schemeClr val="tx2"/>
                </a:solidFill>
              </a:rPr>
              <a:t>N</a:t>
            </a:r>
            <a:r>
              <a:rPr lang="en-US" sz="3200" cap="none" dirty="0">
                <a:solidFill>
                  <a:schemeClr val="tx2"/>
                </a:solidFill>
              </a:rPr>
              <a:t>o</a:t>
            </a:r>
            <a:r>
              <a:rPr lang="en-US" sz="3200" dirty="0">
                <a:solidFill>
                  <a:schemeClr val="tx2"/>
                </a:solidFill>
              </a:rPr>
              <a:t>SQL </a:t>
            </a:r>
            <a:r>
              <a:rPr lang="bg-BG" sz="3200" dirty="0">
                <a:solidFill>
                  <a:schemeClr val="tx2"/>
                </a:solidFill>
              </a:rPr>
              <a:t>системите</a:t>
            </a:r>
            <a:endParaRPr lang="bg-BG" sz="2800" dirty="0"/>
          </a:p>
        </p:txBody>
      </p:sp>
      <p:sp>
        <p:nvSpPr>
          <p:cNvPr id="3" name="Content Placeholder 2"/>
          <p:cNvSpPr>
            <a:spLocks noGrp="1"/>
          </p:cNvSpPr>
          <p:nvPr>
            <p:ph idx="1"/>
          </p:nvPr>
        </p:nvSpPr>
        <p:spPr>
          <a:xfrm>
            <a:off x="533400" y="1066800"/>
            <a:ext cx="7239000" cy="5388936"/>
          </a:xfrm>
        </p:spPr>
        <p:txBody>
          <a:bodyPr>
            <a:normAutofit fontScale="92500" lnSpcReduction="20000"/>
          </a:bodyPr>
          <a:lstStyle/>
          <a:p>
            <a:pPr marL="514350" indent="-514350">
              <a:buFont typeface="+mj-lt"/>
              <a:buAutoNum type="arabicPeriod" startAt="5"/>
            </a:pPr>
            <a:r>
              <a:rPr lang="ru-RU" dirty="0">
                <a:solidFill>
                  <a:schemeClr val="tx2"/>
                </a:solidFill>
              </a:rPr>
              <a:t>За цифрови комуникации</a:t>
            </a:r>
            <a:r>
              <a:rPr lang="ru-RU" dirty="0"/>
              <a:t>  - NoSQL системите могат да поддържа големи масиви от данни и потенциално милиарди съобщения в реално време.</a:t>
            </a:r>
          </a:p>
          <a:p>
            <a:pPr marL="514350" indent="-514350">
              <a:buFont typeface="+mj-lt"/>
              <a:buAutoNum type="arabicPeriod" startAt="5"/>
            </a:pPr>
            <a:r>
              <a:rPr lang="ru-RU" dirty="0">
                <a:solidFill>
                  <a:schemeClr val="tx2"/>
                </a:solidFill>
              </a:rPr>
              <a:t>За обхващане на информацията относно клиенти </a:t>
            </a:r>
            <a:r>
              <a:rPr lang="ru-RU" dirty="0"/>
              <a:t>  - обобщават се различни типове данни, за да се получи един цялостен поглед върху всеки клиент, което би довело до увеличаване на  продажбите към съществуващи клиенти, както и възможностите за продажба на допълнения към даден продукт.</a:t>
            </a:r>
          </a:p>
          <a:p>
            <a:pPr marL="514350" indent="-514350">
              <a:buFont typeface="+mj-lt"/>
              <a:buAutoNum type="arabicPeriod" startAt="7"/>
            </a:pPr>
            <a:r>
              <a:rPr lang="ru-RU" dirty="0">
                <a:solidFill>
                  <a:schemeClr val="tx2"/>
                </a:solidFill>
              </a:rPr>
              <a:t>За персонализация </a:t>
            </a:r>
            <a:r>
              <a:rPr lang="ru-RU" dirty="0"/>
              <a:t>(направено само за вас) - увеличава ангажираността на клиентите чрез осигуряване на правилната оферта, съдържание или препоръка в точното време.</a:t>
            </a:r>
          </a:p>
          <a:p>
            <a:pPr marL="514350" indent="-514350">
              <a:buFont typeface="+mj-lt"/>
              <a:buAutoNum type="arabicPeriod" startAt="5"/>
            </a:pPr>
            <a:endParaRPr lang="ru-RU" dirty="0"/>
          </a:p>
          <a:p>
            <a:endParaRPr lang="ru-RU" dirty="0"/>
          </a:p>
          <a:p>
            <a:endParaRPr lang="ru-RU" dirty="0"/>
          </a:p>
          <a:p>
            <a:endParaRPr lang="ru-RU" dirty="0"/>
          </a:p>
          <a:p>
            <a:endParaRPr lang="bg-BG" dirty="0"/>
          </a:p>
        </p:txBody>
      </p:sp>
      <p:sp>
        <p:nvSpPr>
          <p:cNvPr id="4" name="Date Placeholder 3"/>
          <p:cNvSpPr>
            <a:spLocks noGrp="1"/>
          </p:cNvSpPr>
          <p:nvPr>
            <p:ph type="dt" sz="half" idx="10"/>
          </p:nvPr>
        </p:nvSpPr>
        <p:spPr/>
        <p:txBody>
          <a:bodyPr/>
          <a:lstStyle/>
          <a:p>
            <a:r>
              <a:rPr lang="bg-BG" altLang="bg-BG"/>
              <a:t>Юлиана Пенева</a:t>
            </a:r>
          </a:p>
        </p:txBody>
      </p:sp>
      <p:sp>
        <p:nvSpPr>
          <p:cNvPr id="5" name="Footer Placeholder 4"/>
          <p:cNvSpPr>
            <a:spLocks noGrp="1"/>
          </p:cNvSpPr>
          <p:nvPr>
            <p:ph type="ftr" sz="quarter" idx="11"/>
          </p:nvPr>
        </p:nvSpPr>
        <p:spPr/>
        <p:txBody>
          <a:bodyPr/>
          <a:lstStyle/>
          <a:p>
            <a:r>
              <a:rPr lang="en-US" altLang="bg-BG"/>
              <a:t>CSCB686 - </a:t>
            </a:r>
            <a:r>
              <a:rPr lang="bg-BG" altLang="bg-BG"/>
              <a:t>лекция 11</a:t>
            </a:r>
          </a:p>
        </p:txBody>
      </p:sp>
      <p:sp>
        <p:nvSpPr>
          <p:cNvPr id="6" name="Slide Number Placeholder 5"/>
          <p:cNvSpPr>
            <a:spLocks noGrp="1"/>
          </p:cNvSpPr>
          <p:nvPr>
            <p:ph type="sldNum" sz="quarter" idx="12"/>
          </p:nvPr>
        </p:nvSpPr>
        <p:spPr/>
        <p:txBody>
          <a:bodyPr/>
          <a:lstStyle/>
          <a:p>
            <a:fld id="{0239112C-7F84-4D5F-8142-8142C8F42F29}" type="slidenum">
              <a:rPr lang="bg-BG" altLang="bg-BG" smtClean="0"/>
              <a:pPr/>
              <a:t>35</a:t>
            </a:fld>
            <a:endParaRPr lang="bg-BG" altLang="bg-BG"/>
          </a:p>
        </p:txBody>
      </p:sp>
    </p:spTree>
    <p:extLst>
      <p:ext uri="{BB962C8B-B14F-4D97-AF65-F5344CB8AC3E}">
        <p14:creationId xmlns:p14="http://schemas.microsoft.com/office/powerpoint/2010/main" val="27851402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239000" cy="1005840"/>
          </a:xfrm>
        </p:spPr>
        <p:txBody>
          <a:bodyPr>
            <a:noAutofit/>
          </a:bodyPr>
          <a:lstStyle/>
          <a:p>
            <a:pPr algn="ctr"/>
            <a:r>
              <a:rPr lang="bg-BG" sz="3200" dirty="0">
                <a:solidFill>
                  <a:schemeClr val="tx2"/>
                </a:solidFill>
              </a:rPr>
              <a:t>Характеристики на </a:t>
            </a:r>
            <a:r>
              <a:rPr lang="en-US" sz="3200" dirty="0">
                <a:solidFill>
                  <a:schemeClr val="tx2"/>
                </a:solidFill>
              </a:rPr>
              <a:t>N</a:t>
            </a:r>
            <a:r>
              <a:rPr lang="en-US" sz="3200" cap="none" dirty="0">
                <a:solidFill>
                  <a:schemeClr val="tx2"/>
                </a:solidFill>
              </a:rPr>
              <a:t>o</a:t>
            </a:r>
            <a:r>
              <a:rPr lang="en-US" sz="3200" dirty="0">
                <a:solidFill>
                  <a:schemeClr val="tx2"/>
                </a:solidFill>
              </a:rPr>
              <a:t>SQL </a:t>
            </a:r>
            <a:r>
              <a:rPr lang="bg-BG" sz="3200" dirty="0">
                <a:solidFill>
                  <a:schemeClr val="tx2"/>
                </a:solidFill>
              </a:rPr>
              <a:t>системите</a:t>
            </a:r>
            <a:endParaRPr lang="bg-BG" sz="2800" dirty="0"/>
          </a:p>
        </p:txBody>
      </p:sp>
      <p:sp>
        <p:nvSpPr>
          <p:cNvPr id="3" name="Content Placeholder 2"/>
          <p:cNvSpPr>
            <a:spLocks noGrp="1"/>
          </p:cNvSpPr>
          <p:nvPr>
            <p:ph idx="1"/>
          </p:nvPr>
        </p:nvSpPr>
        <p:spPr>
          <a:xfrm>
            <a:off x="457200" y="1066800"/>
            <a:ext cx="7239000" cy="5388936"/>
          </a:xfrm>
        </p:spPr>
        <p:txBody>
          <a:bodyPr>
            <a:normAutofit/>
          </a:bodyPr>
          <a:lstStyle/>
          <a:p>
            <a:pPr marL="342900" indent="-342900">
              <a:buFont typeface="+mj-lt"/>
              <a:buAutoNum type="arabicPeriod" startAt="8"/>
            </a:pPr>
            <a:r>
              <a:rPr lang="ru-RU" sz="2400" dirty="0">
                <a:solidFill>
                  <a:schemeClr val="tx2"/>
                </a:solidFill>
              </a:rPr>
              <a:t>За управление на съдържанието </a:t>
            </a:r>
            <a:r>
              <a:rPr lang="ru-RU" sz="2400" dirty="0"/>
              <a:t>- събират се и организират множество типове данни: структурирани, полуструктурирани и неструктурирани.</a:t>
            </a:r>
          </a:p>
          <a:p>
            <a:pPr marL="342900" indent="-342900">
              <a:buFont typeface="+mj-lt"/>
              <a:buAutoNum type="arabicPeriod" startAt="8"/>
            </a:pPr>
            <a:r>
              <a:rPr lang="ru-RU" sz="2400" dirty="0">
                <a:solidFill>
                  <a:schemeClr val="tx2"/>
                </a:solidFill>
              </a:rPr>
              <a:t>За мобилност </a:t>
            </a:r>
            <a:r>
              <a:rPr lang="ru-RU" sz="2400" dirty="0"/>
              <a:t>- доставя приложения, които са винаги включени – с или без връзка с мрежата.</a:t>
            </a:r>
          </a:p>
          <a:p>
            <a:pPr marL="342900" indent="-342900">
              <a:buFont typeface="+mj-lt"/>
              <a:buAutoNum type="arabicPeriod" startAt="8"/>
            </a:pPr>
            <a:r>
              <a:rPr lang="bg-BG" sz="2400" dirty="0">
                <a:solidFill>
                  <a:schemeClr val="tx2"/>
                </a:solidFill>
              </a:rPr>
              <a:t>За </a:t>
            </a:r>
            <a:r>
              <a:rPr lang="en-US" sz="2400" dirty="0">
                <a:solidFill>
                  <a:schemeClr val="tx2"/>
                </a:solidFill>
              </a:rPr>
              <a:t>Big Data </a:t>
            </a:r>
            <a:r>
              <a:rPr lang="en-US" sz="2400" b="1" dirty="0"/>
              <a:t>- </a:t>
            </a:r>
            <a:r>
              <a:rPr lang="ru-RU" sz="2400" dirty="0"/>
              <a:t>увеличава приходите, удовлетвореността на клиентите, както и оперативната ефективност чрез предоставяне на заключения от анализ на големите данни в реално време.</a:t>
            </a:r>
          </a:p>
          <a:p>
            <a:endParaRPr lang="ru-RU" b="1" dirty="0"/>
          </a:p>
          <a:p>
            <a:endParaRPr lang="ru-RU" b="1" dirty="0"/>
          </a:p>
          <a:p>
            <a:endParaRPr lang="ru-RU" dirty="0"/>
          </a:p>
          <a:p>
            <a:endParaRPr lang="ru-RU" dirty="0"/>
          </a:p>
          <a:p>
            <a:endParaRPr lang="ru-RU" dirty="0"/>
          </a:p>
          <a:p>
            <a:endParaRPr lang="bg-BG" dirty="0"/>
          </a:p>
        </p:txBody>
      </p:sp>
      <p:sp>
        <p:nvSpPr>
          <p:cNvPr id="4" name="Date Placeholder 3"/>
          <p:cNvSpPr>
            <a:spLocks noGrp="1"/>
          </p:cNvSpPr>
          <p:nvPr>
            <p:ph type="dt" sz="half" idx="10"/>
          </p:nvPr>
        </p:nvSpPr>
        <p:spPr/>
        <p:txBody>
          <a:bodyPr/>
          <a:lstStyle/>
          <a:p>
            <a:r>
              <a:rPr lang="bg-BG" altLang="bg-BG"/>
              <a:t>Юлиана Пенева</a:t>
            </a:r>
          </a:p>
        </p:txBody>
      </p:sp>
      <p:sp>
        <p:nvSpPr>
          <p:cNvPr id="5" name="Footer Placeholder 4"/>
          <p:cNvSpPr>
            <a:spLocks noGrp="1"/>
          </p:cNvSpPr>
          <p:nvPr>
            <p:ph type="ftr" sz="quarter" idx="11"/>
          </p:nvPr>
        </p:nvSpPr>
        <p:spPr/>
        <p:txBody>
          <a:bodyPr/>
          <a:lstStyle/>
          <a:p>
            <a:r>
              <a:rPr lang="en-US" altLang="bg-BG"/>
              <a:t>CSCB686 - </a:t>
            </a:r>
            <a:r>
              <a:rPr lang="bg-BG" altLang="bg-BG"/>
              <a:t>лекция 11</a:t>
            </a:r>
          </a:p>
        </p:txBody>
      </p:sp>
      <p:sp>
        <p:nvSpPr>
          <p:cNvPr id="6" name="Slide Number Placeholder 5"/>
          <p:cNvSpPr>
            <a:spLocks noGrp="1"/>
          </p:cNvSpPr>
          <p:nvPr>
            <p:ph type="sldNum" sz="quarter" idx="12"/>
          </p:nvPr>
        </p:nvSpPr>
        <p:spPr/>
        <p:txBody>
          <a:bodyPr/>
          <a:lstStyle/>
          <a:p>
            <a:fld id="{0239112C-7F84-4D5F-8142-8142C8F42F29}" type="slidenum">
              <a:rPr lang="bg-BG" altLang="bg-BG" smtClean="0"/>
              <a:pPr/>
              <a:t>36</a:t>
            </a:fld>
            <a:endParaRPr lang="bg-BG" altLang="bg-BG"/>
          </a:p>
        </p:txBody>
      </p:sp>
    </p:spTree>
    <p:extLst>
      <p:ext uri="{BB962C8B-B14F-4D97-AF65-F5344CB8AC3E}">
        <p14:creationId xmlns:p14="http://schemas.microsoft.com/office/powerpoint/2010/main" val="29637006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786" name="Rectangle 2"/>
          <p:cNvSpPr>
            <a:spLocks noGrp="1" noChangeArrowheads="1"/>
          </p:cNvSpPr>
          <p:nvPr>
            <p:ph type="title"/>
          </p:nvPr>
        </p:nvSpPr>
        <p:spPr>
          <a:xfrm>
            <a:off x="152400" y="152400"/>
            <a:ext cx="7772400" cy="838200"/>
          </a:xfrm>
        </p:spPr>
        <p:txBody>
          <a:bodyPr>
            <a:noAutofit/>
          </a:bodyPr>
          <a:lstStyle/>
          <a:p>
            <a:pPr algn="ctr"/>
            <a:r>
              <a:rPr lang="en-US" sz="3200" dirty="0">
                <a:solidFill>
                  <a:srgbClr val="FF0000"/>
                </a:solidFill>
              </a:rPr>
              <a:t>BIG DATA</a:t>
            </a:r>
            <a:r>
              <a:rPr lang="bg-BG" altLang="bg-BG" sz="3200" dirty="0">
                <a:solidFill>
                  <a:srgbClr val="FF0000"/>
                </a:solidFill>
              </a:rPr>
              <a:t> - дефиниция и характеристики</a:t>
            </a:r>
            <a:endParaRPr lang="bg-BG" altLang="bg-BG" sz="3200" dirty="0">
              <a:solidFill>
                <a:srgbClr val="FF3300"/>
              </a:solidFill>
            </a:endParaRPr>
          </a:p>
        </p:txBody>
      </p:sp>
      <p:sp>
        <p:nvSpPr>
          <p:cNvPr id="374787" name="Rectangle 3"/>
          <p:cNvSpPr>
            <a:spLocks noGrp="1" noChangeArrowheads="1"/>
          </p:cNvSpPr>
          <p:nvPr>
            <p:ph idx="1"/>
          </p:nvPr>
        </p:nvSpPr>
        <p:spPr>
          <a:xfrm>
            <a:off x="457200" y="1143000"/>
            <a:ext cx="7543800" cy="5257800"/>
          </a:xfrm>
        </p:spPr>
        <p:txBody>
          <a:bodyPr>
            <a:normAutofit lnSpcReduction="10000"/>
          </a:bodyPr>
          <a:lstStyle/>
          <a:p>
            <a:pPr marL="514350" indent="-514350">
              <a:buFont typeface="+mj-lt"/>
              <a:buAutoNum type="arabicPeriod"/>
            </a:pPr>
            <a:r>
              <a:rPr lang="bg-BG" sz="2400" dirty="0"/>
              <a:t>Терминът </a:t>
            </a:r>
            <a:r>
              <a:rPr lang="bg-BG" sz="2400" dirty="0">
                <a:solidFill>
                  <a:schemeClr val="tx2"/>
                </a:solidFill>
              </a:rPr>
              <a:t>big data </a:t>
            </a:r>
            <a:r>
              <a:rPr lang="bg-BG" sz="2400" dirty="0"/>
              <a:t>се отнася до масиви от данни с голям обем, които не могат да се управляват и анализират с класическите СУБД.</a:t>
            </a:r>
          </a:p>
          <a:p>
            <a:pPr marL="514350" indent="-514350">
              <a:buFont typeface="+mj-lt"/>
              <a:buAutoNum type="arabicPeriod"/>
            </a:pPr>
            <a:r>
              <a:rPr lang="bg-BG" sz="2400" dirty="0"/>
              <a:t>Размерът е в терабайтове (10**12 байта), петабайтове (10**15 байта)или екзабайтове (10**18 байта). </a:t>
            </a:r>
          </a:p>
          <a:p>
            <a:pPr marL="514350" indent="-514350">
              <a:buFont typeface="+mj-lt"/>
              <a:buAutoNum type="arabicPeriod"/>
            </a:pPr>
            <a:r>
              <a:rPr lang="bg-BG" sz="2400" dirty="0"/>
              <a:t>Какво е съдържанието на </a:t>
            </a:r>
            <a:r>
              <a:rPr lang="bg-BG" sz="2400" dirty="0">
                <a:solidFill>
                  <a:schemeClr val="tx2"/>
                </a:solidFill>
              </a:rPr>
              <a:t>big data </a:t>
            </a:r>
            <a:r>
              <a:rPr lang="bg-BG" sz="2400" dirty="0"/>
              <a:t>зависи от промишления отрасъл, доколко са обхванати исторически данни и други подобни характеристики.</a:t>
            </a:r>
          </a:p>
          <a:p>
            <a:pPr marL="0" indent="0">
              <a:buNone/>
            </a:pPr>
            <a:r>
              <a:rPr lang="bg-BG" sz="2400" dirty="0">
                <a:solidFill>
                  <a:srgbClr val="FF0000"/>
                </a:solidFill>
              </a:rPr>
              <a:t>Извод:</a:t>
            </a:r>
            <a:r>
              <a:rPr lang="bg-BG" sz="2400" dirty="0"/>
              <a:t> Необходими са нови технологични решения, които да позволят анализ на информация  и изличането на знания от тези огромни масиви с цел подпомагане вземането на решения в дадена организация.</a:t>
            </a:r>
          </a:p>
          <a:p>
            <a:pPr marL="609600" indent="-609600" algn="ctr">
              <a:buFontTx/>
              <a:buNone/>
            </a:pPr>
            <a:endParaRPr lang="bg-BG" altLang="bg-BG" sz="2800" dirty="0">
              <a:solidFill>
                <a:schemeClr val="accent2"/>
              </a:solidFill>
            </a:endParaRPr>
          </a:p>
        </p:txBody>
      </p:sp>
      <p:sp>
        <p:nvSpPr>
          <p:cNvPr id="4" name="Date Placeholder 3"/>
          <p:cNvSpPr>
            <a:spLocks noGrp="1"/>
          </p:cNvSpPr>
          <p:nvPr>
            <p:ph type="dt" sz="half" idx="10"/>
          </p:nvPr>
        </p:nvSpPr>
        <p:spPr/>
        <p:txBody>
          <a:bodyPr/>
          <a:lstStyle/>
          <a:p>
            <a:r>
              <a:rPr lang="bg-BG" altLang="bg-BG"/>
              <a:t>Юлиана Пенева</a:t>
            </a:r>
          </a:p>
        </p:txBody>
      </p:sp>
      <p:sp>
        <p:nvSpPr>
          <p:cNvPr id="5" name="Footer Placeholder 4"/>
          <p:cNvSpPr>
            <a:spLocks noGrp="1"/>
          </p:cNvSpPr>
          <p:nvPr>
            <p:ph type="ftr" sz="quarter" idx="11"/>
          </p:nvPr>
        </p:nvSpPr>
        <p:spPr/>
        <p:txBody>
          <a:bodyPr/>
          <a:lstStyle/>
          <a:p>
            <a:r>
              <a:rPr lang="en-US" altLang="bg-BG"/>
              <a:t>CSCB686 - </a:t>
            </a:r>
            <a:r>
              <a:rPr lang="bg-BG" altLang="bg-BG"/>
              <a:t>лекция 11</a:t>
            </a:r>
          </a:p>
        </p:txBody>
      </p:sp>
      <p:sp>
        <p:nvSpPr>
          <p:cNvPr id="6" name="Slide Number Placeholder 5"/>
          <p:cNvSpPr>
            <a:spLocks noGrp="1"/>
          </p:cNvSpPr>
          <p:nvPr>
            <p:ph type="sldNum" sz="quarter" idx="12"/>
          </p:nvPr>
        </p:nvSpPr>
        <p:spPr/>
        <p:txBody>
          <a:bodyPr/>
          <a:lstStyle/>
          <a:p>
            <a:fld id="{0AC8CFF1-3719-4A4A-A423-905B2BD92D7A}" type="slidenum">
              <a:rPr lang="bg-BG" altLang="bg-BG"/>
              <a:pPr/>
              <a:t>37</a:t>
            </a:fld>
            <a:endParaRPr lang="bg-BG" altLang="bg-BG"/>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1714" name="Rectangle 2"/>
          <p:cNvSpPr>
            <a:spLocks noGrp="1" noChangeArrowheads="1"/>
          </p:cNvSpPr>
          <p:nvPr>
            <p:ph type="title"/>
          </p:nvPr>
        </p:nvSpPr>
        <p:spPr>
          <a:xfrm>
            <a:off x="304800" y="0"/>
            <a:ext cx="7772400" cy="914400"/>
          </a:xfrm>
        </p:spPr>
        <p:txBody>
          <a:bodyPr>
            <a:noAutofit/>
          </a:bodyPr>
          <a:lstStyle/>
          <a:p>
            <a:pPr algn="ctr"/>
            <a:r>
              <a:rPr lang="en-US" sz="3200" dirty="0">
                <a:solidFill>
                  <a:srgbClr val="FF0000"/>
                </a:solidFill>
              </a:rPr>
              <a:t>BIG DATA</a:t>
            </a:r>
            <a:r>
              <a:rPr lang="bg-BG" altLang="bg-BG" sz="3200" dirty="0">
                <a:solidFill>
                  <a:srgbClr val="FF0000"/>
                </a:solidFill>
              </a:rPr>
              <a:t> - дефиниция и характеристики</a:t>
            </a:r>
          </a:p>
        </p:txBody>
      </p:sp>
      <p:sp>
        <p:nvSpPr>
          <p:cNvPr id="371715" name="Rectangle 3"/>
          <p:cNvSpPr>
            <a:spLocks noGrp="1" noChangeArrowheads="1"/>
          </p:cNvSpPr>
          <p:nvPr>
            <p:ph idx="1"/>
          </p:nvPr>
        </p:nvSpPr>
        <p:spPr>
          <a:xfrm>
            <a:off x="457200" y="1066800"/>
            <a:ext cx="7620000" cy="5410200"/>
          </a:xfrm>
        </p:spPr>
        <p:txBody>
          <a:bodyPr>
            <a:normAutofit fontScale="62500" lnSpcReduction="20000"/>
          </a:bodyPr>
          <a:lstStyle/>
          <a:p>
            <a:pPr marL="0" indent="0" algn="ctr">
              <a:buNone/>
            </a:pPr>
            <a:r>
              <a:rPr lang="bg-BG" sz="3800" dirty="0">
                <a:solidFill>
                  <a:schemeClr val="accent2"/>
                </a:solidFill>
              </a:rPr>
              <a:t>Видове анализ на данните (IBM)</a:t>
            </a:r>
          </a:p>
          <a:p>
            <a:pPr marL="0" indent="0" algn="ctr">
              <a:buNone/>
            </a:pPr>
            <a:endParaRPr lang="bg-BG" sz="1300" dirty="0">
              <a:solidFill>
                <a:schemeClr val="accent2"/>
              </a:solidFill>
            </a:endParaRPr>
          </a:p>
          <a:p>
            <a:pPr marL="514350" indent="-514350">
              <a:buFont typeface="+mj-lt"/>
              <a:buAutoNum type="arabicPeriod"/>
            </a:pPr>
            <a:r>
              <a:rPr lang="bg-BG" sz="3400" dirty="0">
                <a:solidFill>
                  <a:schemeClr val="tx2"/>
                </a:solidFill>
              </a:rPr>
              <a:t>Descriptive and predictive analytics </a:t>
            </a:r>
            <a:r>
              <a:rPr lang="bg-BG" sz="3400" dirty="0"/>
              <a:t>(описателен и предсказващ анализ) – използват се статистически и data mining техники за да се предвидят бъдещи явления въз основа на изследване на събраните данни.</a:t>
            </a:r>
          </a:p>
          <a:p>
            <a:pPr marL="514350" lvl="0" indent="-514350">
              <a:buFont typeface="+mj-lt"/>
              <a:buAutoNum type="arabicPeriod"/>
            </a:pPr>
            <a:r>
              <a:rPr lang="bg-BG" sz="3400" dirty="0">
                <a:solidFill>
                  <a:schemeClr val="tx2"/>
                </a:solidFill>
              </a:rPr>
              <a:t>Prescriptive analytics </a:t>
            </a:r>
            <a:r>
              <a:rPr lang="bg-BG" sz="3400" dirty="0"/>
              <a:t>(препоръчителен анализ) – препоръчва предприемането на определени действия.</a:t>
            </a:r>
          </a:p>
          <a:p>
            <a:pPr marL="514350" lvl="0" indent="-514350">
              <a:buFont typeface="+mj-lt"/>
              <a:buAutoNum type="arabicPeriod"/>
            </a:pPr>
            <a:r>
              <a:rPr lang="bg-BG" sz="3400" dirty="0">
                <a:solidFill>
                  <a:schemeClr val="tx2"/>
                </a:solidFill>
              </a:rPr>
              <a:t>Social media analytics </a:t>
            </a:r>
            <a:r>
              <a:rPr lang="bg-BG" sz="3400" dirty="0"/>
              <a:t>(анализ на социалните медии) – анализират се обществените настроения относно някакво събитие или тема. По този начин могат да се предлагат персонализирани стоки или услуги.</a:t>
            </a:r>
          </a:p>
          <a:p>
            <a:pPr marL="514350" lvl="0" indent="-514350">
              <a:buFont typeface="+mj-lt"/>
              <a:buAutoNum type="arabicPeriod"/>
            </a:pPr>
            <a:r>
              <a:rPr lang="bg-BG" sz="3400" dirty="0">
                <a:solidFill>
                  <a:schemeClr val="tx2"/>
                </a:solidFill>
              </a:rPr>
              <a:t>Entity analytics </a:t>
            </a:r>
            <a:r>
              <a:rPr lang="bg-BG" sz="3400" dirty="0"/>
              <a:t>(анализ на обектите) – нова област, при която се групират данни за обекти, представляващи определен интерес и по този начин се изучават.</a:t>
            </a:r>
          </a:p>
          <a:p>
            <a:pPr marL="514350" lvl="0" indent="-514350">
              <a:buFont typeface="+mj-lt"/>
              <a:buAutoNum type="arabicPeriod"/>
            </a:pPr>
            <a:r>
              <a:rPr lang="bg-BG" sz="3400" dirty="0">
                <a:solidFill>
                  <a:schemeClr val="tx2"/>
                </a:solidFill>
              </a:rPr>
              <a:t>Cognitive computing </a:t>
            </a:r>
            <a:r>
              <a:rPr lang="bg-BG" sz="3400" dirty="0"/>
              <a:t>– разработват се компютърни системи, които да подпомагат хората със съвети и представа за нещата.</a:t>
            </a:r>
          </a:p>
          <a:p>
            <a:pPr algn="ctr">
              <a:lnSpc>
                <a:spcPct val="80000"/>
              </a:lnSpc>
              <a:buFontTx/>
              <a:buNone/>
            </a:pPr>
            <a:endParaRPr lang="bg-BG" altLang="bg-BG" sz="2800" dirty="0">
              <a:solidFill>
                <a:schemeClr val="accent2"/>
              </a:solidFill>
            </a:endParaRPr>
          </a:p>
        </p:txBody>
      </p:sp>
      <p:sp>
        <p:nvSpPr>
          <p:cNvPr id="4" name="Date Placeholder 3"/>
          <p:cNvSpPr>
            <a:spLocks noGrp="1"/>
          </p:cNvSpPr>
          <p:nvPr>
            <p:ph type="dt" sz="half" idx="10"/>
          </p:nvPr>
        </p:nvSpPr>
        <p:spPr/>
        <p:txBody>
          <a:bodyPr/>
          <a:lstStyle/>
          <a:p>
            <a:r>
              <a:rPr lang="bg-BG" altLang="bg-BG"/>
              <a:t>Юлиана Пенева</a:t>
            </a:r>
          </a:p>
        </p:txBody>
      </p:sp>
      <p:sp>
        <p:nvSpPr>
          <p:cNvPr id="5" name="Footer Placeholder 4"/>
          <p:cNvSpPr>
            <a:spLocks noGrp="1"/>
          </p:cNvSpPr>
          <p:nvPr>
            <p:ph type="ftr" sz="quarter" idx="11"/>
          </p:nvPr>
        </p:nvSpPr>
        <p:spPr/>
        <p:txBody>
          <a:bodyPr/>
          <a:lstStyle/>
          <a:p>
            <a:r>
              <a:rPr lang="en-US" altLang="bg-BG"/>
              <a:t>CSCB686 - </a:t>
            </a:r>
            <a:r>
              <a:rPr lang="bg-BG" altLang="bg-BG"/>
              <a:t>лекция 11</a:t>
            </a:r>
          </a:p>
        </p:txBody>
      </p:sp>
      <p:sp>
        <p:nvSpPr>
          <p:cNvPr id="6" name="Slide Number Placeholder 5"/>
          <p:cNvSpPr>
            <a:spLocks noGrp="1"/>
          </p:cNvSpPr>
          <p:nvPr>
            <p:ph type="sldNum" sz="quarter" idx="12"/>
          </p:nvPr>
        </p:nvSpPr>
        <p:spPr/>
        <p:txBody>
          <a:bodyPr/>
          <a:lstStyle/>
          <a:p>
            <a:fld id="{272D1A7E-9C3C-4CB3-B880-589E6D0F9876}" type="slidenum">
              <a:rPr lang="bg-BG" altLang="bg-BG"/>
              <a:pPr/>
              <a:t>38</a:t>
            </a:fld>
            <a:endParaRPr lang="bg-BG" altLang="bg-BG"/>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762" name="Rectangle 2"/>
          <p:cNvSpPr>
            <a:spLocks noGrp="1" noChangeArrowheads="1"/>
          </p:cNvSpPr>
          <p:nvPr>
            <p:ph type="title"/>
          </p:nvPr>
        </p:nvSpPr>
        <p:spPr>
          <a:xfrm>
            <a:off x="304800" y="76200"/>
            <a:ext cx="7772400" cy="914400"/>
          </a:xfrm>
        </p:spPr>
        <p:txBody>
          <a:bodyPr>
            <a:noAutofit/>
          </a:bodyPr>
          <a:lstStyle/>
          <a:p>
            <a:pPr algn="ctr"/>
            <a:r>
              <a:rPr lang="en-US" sz="3200" dirty="0">
                <a:solidFill>
                  <a:srgbClr val="FF0000"/>
                </a:solidFill>
              </a:rPr>
              <a:t>BIG DATA</a:t>
            </a:r>
            <a:r>
              <a:rPr lang="bg-BG" altLang="bg-BG" sz="3200" dirty="0">
                <a:solidFill>
                  <a:srgbClr val="FF0000"/>
                </a:solidFill>
              </a:rPr>
              <a:t> - дефиниция и характеристики</a:t>
            </a:r>
            <a:endParaRPr lang="bg-BG" altLang="bg-BG" sz="3200" dirty="0">
              <a:solidFill>
                <a:srgbClr val="FF3300"/>
              </a:solidFill>
            </a:endParaRPr>
          </a:p>
        </p:txBody>
      </p:sp>
      <p:sp>
        <p:nvSpPr>
          <p:cNvPr id="373763" name="Rectangle 3"/>
          <p:cNvSpPr>
            <a:spLocks noGrp="1" noChangeArrowheads="1"/>
          </p:cNvSpPr>
          <p:nvPr>
            <p:ph idx="1"/>
          </p:nvPr>
        </p:nvSpPr>
        <p:spPr>
          <a:xfrm>
            <a:off x="381000" y="1143000"/>
            <a:ext cx="7543800" cy="5181600"/>
          </a:xfrm>
        </p:spPr>
        <p:txBody>
          <a:bodyPr>
            <a:normAutofit/>
          </a:bodyPr>
          <a:lstStyle/>
          <a:p>
            <a:pPr algn="ctr">
              <a:lnSpc>
                <a:spcPct val="80000"/>
              </a:lnSpc>
              <a:buNone/>
            </a:pPr>
            <a:r>
              <a:rPr lang="bg-BG" sz="2400" dirty="0">
                <a:solidFill>
                  <a:schemeClr val="accent2"/>
                </a:solidFill>
              </a:rPr>
              <a:t>Характеристики на big data</a:t>
            </a:r>
          </a:p>
          <a:p>
            <a:pPr marL="0" indent="0">
              <a:buNone/>
            </a:pPr>
            <a:r>
              <a:rPr lang="bg-BG" sz="2400" dirty="0">
                <a:solidFill>
                  <a:schemeClr val="tx2"/>
                </a:solidFill>
              </a:rPr>
              <a:t>Определени от групата Гартнер (Gartner Group -трите V-та) и други изследователи.</a:t>
            </a:r>
          </a:p>
          <a:p>
            <a:pPr marL="342900" lvl="0" indent="-342900">
              <a:buFont typeface="+mj-lt"/>
              <a:buAutoNum type="arabicPeriod"/>
            </a:pPr>
            <a:r>
              <a:rPr lang="bg-BG" sz="2400" dirty="0"/>
              <a:t>Обем (</a:t>
            </a:r>
            <a:r>
              <a:rPr lang="bg-BG" sz="2400" dirty="0">
                <a:solidFill>
                  <a:schemeClr val="tx2"/>
                </a:solidFill>
              </a:rPr>
              <a:t>V</a:t>
            </a:r>
            <a:r>
              <a:rPr lang="bg-BG" sz="2400" dirty="0"/>
              <a:t>olume</a:t>
            </a:r>
            <a:r>
              <a:rPr lang="bg-BG" sz="2400" b="1" dirty="0"/>
              <a:t>) – </a:t>
            </a:r>
            <a:r>
              <a:rPr lang="bg-BG" sz="2400" dirty="0"/>
              <a:t>данните са с голям обем, генерирани в социалните мрежи и от различни видове устройства, свързани в IOT. </a:t>
            </a:r>
          </a:p>
          <a:p>
            <a:pPr marL="342900" lvl="0" indent="-342900">
              <a:buFont typeface="+mj-lt"/>
              <a:buAutoNum type="arabicPeriod"/>
            </a:pPr>
            <a:r>
              <a:rPr lang="bg-BG" sz="2400" dirty="0"/>
              <a:t>Скорост (</a:t>
            </a:r>
            <a:r>
              <a:rPr lang="bg-BG" sz="2400" dirty="0">
                <a:solidFill>
                  <a:schemeClr val="tx2"/>
                </a:solidFill>
              </a:rPr>
              <a:t>V</a:t>
            </a:r>
            <a:r>
              <a:rPr lang="bg-BG" sz="2400" dirty="0"/>
              <a:t>elocity) – бързина, с която данните се създават, събират и обработват, например брой транзакции за ден на стоковата борса или получените данни в реално време, събрани от харесвания в социалните мрежи.</a:t>
            </a:r>
          </a:p>
          <a:p>
            <a:pPr marL="342900" lvl="0" indent="-342900">
              <a:buFont typeface="+mj-lt"/>
              <a:buAutoNum type="arabicPeriod"/>
            </a:pPr>
            <a:endParaRPr lang="bg-BG" sz="1800" dirty="0"/>
          </a:p>
        </p:txBody>
      </p:sp>
      <p:sp>
        <p:nvSpPr>
          <p:cNvPr id="4" name="Date Placeholder 3"/>
          <p:cNvSpPr>
            <a:spLocks noGrp="1"/>
          </p:cNvSpPr>
          <p:nvPr>
            <p:ph type="dt" sz="half" idx="10"/>
          </p:nvPr>
        </p:nvSpPr>
        <p:spPr/>
        <p:txBody>
          <a:bodyPr/>
          <a:lstStyle/>
          <a:p>
            <a:r>
              <a:rPr lang="bg-BG" altLang="bg-BG"/>
              <a:t>Юлиана Пенева</a:t>
            </a:r>
          </a:p>
        </p:txBody>
      </p:sp>
      <p:sp>
        <p:nvSpPr>
          <p:cNvPr id="5" name="Footer Placeholder 4"/>
          <p:cNvSpPr>
            <a:spLocks noGrp="1"/>
          </p:cNvSpPr>
          <p:nvPr>
            <p:ph type="ftr" sz="quarter" idx="11"/>
          </p:nvPr>
        </p:nvSpPr>
        <p:spPr/>
        <p:txBody>
          <a:bodyPr/>
          <a:lstStyle/>
          <a:p>
            <a:r>
              <a:rPr lang="en-US" altLang="bg-BG"/>
              <a:t>CSCB686 - </a:t>
            </a:r>
            <a:r>
              <a:rPr lang="bg-BG" altLang="bg-BG"/>
              <a:t>лекция 11</a:t>
            </a:r>
          </a:p>
        </p:txBody>
      </p:sp>
      <p:sp>
        <p:nvSpPr>
          <p:cNvPr id="6" name="Slide Number Placeholder 5"/>
          <p:cNvSpPr>
            <a:spLocks noGrp="1"/>
          </p:cNvSpPr>
          <p:nvPr>
            <p:ph type="sldNum" sz="quarter" idx="12"/>
          </p:nvPr>
        </p:nvSpPr>
        <p:spPr/>
        <p:txBody>
          <a:bodyPr/>
          <a:lstStyle/>
          <a:p>
            <a:fld id="{7727EABA-2F79-4BAE-904D-9CF4E55751DE}" type="slidenum">
              <a:rPr lang="bg-BG" altLang="bg-BG"/>
              <a:pPr/>
              <a:t>39</a:t>
            </a:fld>
            <a:endParaRPr lang="bg-BG" altLang="bg-BG"/>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10" name="Rectangle 2"/>
          <p:cNvSpPr>
            <a:spLocks noGrp="1" noChangeArrowheads="1"/>
          </p:cNvSpPr>
          <p:nvPr>
            <p:ph type="title"/>
          </p:nvPr>
        </p:nvSpPr>
        <p:spPr>
          <a:xfrm>
            <a:off x="381000" y="76200"/>
            <a:ext cx="7681912" cy="1047750"/>
          </a:xfrm>
        </p:spPr>
        <p:txBody>
          <a:bodyPr>
            <a:noAutofit/>
          </a:bodyPr>
          <a:lstStyle/>
          <a:p>
            <a:pPr marL="609600" indent="-609600" algn="ctr"/>
            <a:r>
              <a:rPr lang="bg-BG" altLang="bg-BG" sz="3200" dirty="0">
                <a:solidFill>
                  <a:srgbClr val="FF0000"/>
                </a:solidFill>
              </a:rPr>
              <a:t>Защо се разработват </a:t>
            </a:r>
            <a:r>
              <a:rPr lang="en-US" altLang="bg-BG" sz="3200" dirty="0">
                <a:solidFill>
                  <a:srgbClr val="FF0000"/>
                </a:solidFill>
              </a:rPr>
              <a:t>N</a:t>
            </a:r>
            <a:r>
              <a:rPr lang="en-US" altLang="bg-BG" sz="3200" cap="none" dirty="0">
                <a:solidFill>
                  <a:srgbClr val="FF0000"/>
                </a:solidFill>
              </a:rPr>
              <a:t>o</a:t>
            </a:r>
            <a:r>
              <a:rPr lang="en-US" altLang="bg-BG" sz="3200" dirty="0">
                <a:solidFill>
                  <a:srgbClr val="FF0000"/>
                </a:solidFill>
              </a:rPr>
              <a:t>SQL </a:t>
            </a:r>
            <a:r>
              <a:rPr lang="bg-BG" altLang="bg-BG" sz="3200" dirty="0">
                <a:solidFill>
                  <a:srgbClr val="FF0000"/>
                </a:solidFill>
              </a:rPr>
              <a:t> системите?</a:t>
            </a:r>
          </a:p>
        </p:txBody>
      </p:sp>
      <p:sp>
        <p:nvSpPr>
          <p:cNvPr id="324611" name="Rectangle 3"/>
          <p:cNvSpPr>
            <a:spLocks noGrp="1" noChangeArrowheads="1"/>
          </p:cNvSpPr>
          <p:nvPr>
            <p:ph idx="1"/>
          </p:nvPr>
        </p:nvSpPr>
        <p:spPr>
          <a:xfrm>
            <a:off x="381000" y="1295401"/>
            <a:ext cx="7543800" cy="4419600"/>
          </a:xfrm>
        </p:spPr>
        <p:txBody>
          <a:bodyPr>
            <a:normAutofit/>
          </a:bodyPr>
          <a:lstStyle/>
          <a:p>
            <a:pPr>
              <a:lnSpc>
                <a:spcPct val="80000"/>
              </a:lnSpc>
              <a:buFontTx/>
              <a:buAutoNum type="arabicPeriod"/>
            </a:pPr>
            <a:r>
              <a:rPr lang="ru-RU" altLang="bg-BG" sz="2800" dirty="0"/>
              <a:t>Бързо нарастване на обема на генерираните, обработвани, анализирани и архивирани масиви от данни</a:t>
            </a:r>
            <a:r>
              <a:rPr lang="bg-BG" altLang="bg-BG" sz="2800" dirty="0"/>
              <a:t>. </a:t>
            </a:r>
          </a:p>
          <a:p>
            <a:pPr>
              <a:lnSpc>
                <a:spcPct val="80000"/>
              </a:lnSpc>
              <a:buFontTx/>
              <a:buAutoNum type="arabicPeriod"/>
            </a:pPr>
            <a:r>
              <a:rPr lang="bg-BG" altLang="bg-BG" sz="2800" dirty="0"/>
              <a:t>Различни видове данни:</a:t>
            </a:r>
          </a:p>
          <a:p>
            <a:pPr lvl="1">
              <a:lnSpc>
                <a:spcPct val="80000"/>
              </a:lnSpc>
              <a:buClr>
                <a:schemeClr val="tx2"/>
              </a:buClr>
              <a:buFont typeface="Wingdings" panose="05000000000000000000" pitchFamily="2" charset="2"/>
              <a:buChar char="§"/>
            </a:pPr>
            <a:r>
              <a:rPr lang="bg-BG" altLang="bg-BG" sz="2400" dirty="0">
                <a:solidFill>
                  <a:schemeClr val="tx1"/>
                </a:solidFill>
              </a:rPr>
              <a:t>структурирани;</a:t>
            </a:r>
          </a:p>
          <a:p>
            <a:pPr lvl="1">
              <a:lnSpc>
                <a:spcPct val="80000"/>
              </a:lnSpc>
              <a:buClr>
                <a:schemeClr val="tx2"/>
              </a:buClr>
              <a:buFont typeface="Wingdings" panose="05000000000000000000" pitchFamily="2" charset="2"/>
              <a:buChar char="§"/>
            </a:pPr>
            <a:r>
              <a:rPr lang="bg-BG" altLang="bg-BG" sz="2400" dirty="0">
                <a:solidFill>
                  <a:schemeClr val="tx1"/>
                </a:solidFill>
              </a:rPr>
              <a:t>полуструктурирани;</a:t>
            </a:r>
          </a:p>
          <a:p>
            <a:pPr lvl="1">
              <a:lnSpc>
                <a:spcPct val="80000"/>
              </a:lnSpc>
              <a:buClr>
                <a:schemeClr val="tx2"/>
              </a:buClr>
              <a:buFont typeface="Wingdings" panose="05000000000000000000" pitchFamily="2" charset="2"/>
              <a:buChar char="§"/>
            </a:pPr>
            <a:r>
              <a:rPr lang="bg-BG" altLang="bg-BG" sz="2400" dirty="0">
                <a:solidFill>
                  <a:schemeClr val="tx1"/>
                </a:solidFill>
              </a:rPr>
              <a:t>неструктурирани.</a:t>
            </a:r>
          </a:p>
          <a:p>
            <a:pPr>
              <a:lnSpc>
                <a:spcPct val="80000"/>
              </a:lnSpc>
              <a:buFontTx/>
              <a:buAutoNum type="arabicPeriod"/>
            </a:pPr>
            <a:r>
              <a:rPr lang="ru-RU" altLang="bg-BG" sz="2800" dirty="0"/>
              <a:t>Традиционните релационни бази от данни с до 10 стандартни типа данни, език SQL и нормализация стават непригодни за обработването на големи множества от данни.</a:t>
            </a:r>
          </a:p>
        </p:txBody>
      </p:sp>
      <p:sp>
        <p:nvSpPr>
          <p:cNvPr id="4" name="Date Placeholder 3"/>
          <p:cNvSpPr>
            <a:spLocks noGrp="1"/>
          </p:cNvSpPr>
          <p:nvPr>
            <p:ph type="dt" sz="half" idx="10"/>
          </p:nvPr>
        </p:nvSpPr>
        <p:spPr/>
        <p:txBody>
          <a:bodyPr/>
          <a:lstStyle/>
          <a:p>
            <a:r>
              <a:rPr lang="bg-BG" altLang="bg-BG"/>
              <a:t>Юлиана Пенева</a:t>
            </a:r>
          </a:p>
        </p:txBody>
      </p:sp>
      <p:sp>
        <p:nvSpPr>
          <p:cNvPr id="5" name="Footer Placeholder 4"/>
          <p:cNvSpPr>
            <a:spLocks noGrp="1"/>
          </p:cNvSpPr>
          <p:nvPr>
            <p:ph type="ftr" sz="quarter" idx="11"/>
          </p:nvPr>
        </p:nvSpPr>
        <p:spPr/>
        <p:txBody>
          <a:bodyPr/>
          <a:lstStyle/>
          <a:p>
            <a:r>
              <a:rPr lang="en-US" altLang="bg-BG"/>
              <a:t>CSCB686 - </a:t>
            </a:r>
            <a:r>
              <a:rPr lang="bg-BG" altLang="bg-BG"/>
              <a:t>лекция 11</a:t>
            </a:r>
          </a:p>
        </p:txBody>
      </p:sp>
      <p:sp>
        <p:nvSpPr>
          <p:cNvPr id="6" name="Slide Number Placeholder 5"/>
          <p:cNvSpPr>
            <a:spLocks noGrp="1"/>
          </p:cNvSpPr>
          <p:nvPr>
            <p:ph type="sldNum" sz="quarter" idx="12"/>
          </p:nvPr>
        </p:nvSpPr>
        <p:spPr/>
        <p:txBody>
          <a:bodyPr/>
          <a:lstStyle/>
          <a:p>
            <a:fld id="{9C4459D3-3AC6-4344-AAA5-92D54A4E5F40}" type="slidenum">
              <a:rPr lang="bg-BG" altLang="bg-BG"/>
              <a:pPr/>
              <a:t>4</a:t>
            </a:fld>
            <a:endParaRPr lang="bg-BG" altLang="bg-BG"/>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762" name="Rectangle 2"/>
          <p:cNvSpPr>
            <a:spLocks noGrp="1" noChangeArrowheads="1"/>
          </p:cNvSpPr>
          <p:nvPr>
            <p:ph type="title"/>
          </p:nvPr>
        </p:nvSpPr>
        <p:spPr>
          <a:xfrm>
            <a:off x="304800" y="76200"/>
            <a:ext cx="7772400" cy="914400"/>
          </a:xfrm>
        </p:spPr>
        <p:txBody>
          <a:bodyPr>
            <a:noAutofit/>
          </a:bodyPr>
          <a:lstStyle/>
          <a:p>
            <a:pPr algn="ctr"/>
            <a:r>
              <a:rPr lang="en-US" sz="3200" dirty="0">
                <a:solidFill>
                  <a:srgbClr val="FF0000"/>
                </a:solidFill>
              </a:rPr>
              <a:t>BIG DATA</a:t>
            </a:r>
            <a:r>
              <a:rPr lang="bg-BG" altLang="bg-BG" sz="3200" dirty="0">
                <a:solidFill>
                  <a:srgbClr val="FF0000"/>
                </a:solidFill>
              </a:rPr>
              <a:t> - дефиниция и характеристики</a:t>
            </a:r>
            <a:endParaRPr lang="bg-BG" altLang="bg-BG" sz="3200" dirty="0">
              <a:solidFill>
                <a:srgbClr val="FF3300"/>
              </a:solidFill>
            </a:endParaRPr>
          </a:p>
        </p:txBody>
      </p:sp>
      <p:sp>
        <p:nvSpPr>
          <p:cNvPr id="373763" name="Rectangle 3"/>
          <p:cNvSpPr>
            <a:spLocks noGrp="1" noChangeArrowheads="1"/>
          </p:cNvSpPr>
          <p:nvPr>
            <p:ph idx="1"/>
          </p:nvPr>
        </p:nvSpPr>
        <p:spPr>
          <a:xfrm>
            <a:off x="381000" y="1143000"/>
            <a:ext cx="7543800" cy="5410200"/>
          </a:xfrm>
        </p:spPr>
        <p:txBody>
          <a:bodyPr>
            <a:normAutofit fontScale="70000" lnSpcReduction="20000"/>
          </a:bodyPr>
          <a:lstStyle/>
          <a:p>
            <a:pPr algn="ctr">
              <a:lnSpc>
                <a:spcPct val="80000"/>
              </a:lnSpc>
              <a:buNone/>
            </a:pPr>
            <a:r>
              <a:rPr lang="bg-BG" sz="3400" dirty="0">
                <a:solidFill>
                  <a:schemeClr val="accent2"/>
                </a:solidFill>
              </a:rPr>
              <a:t>Характеристики на big data</a:t>
            </a:r>
          </a:p>
          <a:p>
            <a:pPr marL="0" indent="0">
              <a:buNone/>
            </a:pPr>
            <a:r>
              <a:rPr lang="bg-BG" sz="3100" dirty="0">
                <a:solidFill>
                  <a:schemeClr val="tx2"/>
                </a:solidFill>
              </a:rPr>
              <a:t>Определени от групата Гартнер (Gartner Group -трите V-та) и други изследователи.</a:t>
            </a:r>
          </a:p>
          <a:p>
            <a:pPr marL="342900" lvl="0" indent="-342900">
              <a:buFont typeface="+mj-lt"/>
              <a:buAutoNum type="arabicPeriod"/>
            </a:pPr>
            <a:endParaRPr lang="bg-BG" sz="1300" dirty="0"/>
          </a:p>
          <a:p>
            <a:pPr marL="342900" lvl="0" indent="-342900">
              <a:buFont typeface="+mj-lt"/>
              <a:buAutoNum type="arabicPeriod" startAt="3"/>
            </a:pPr>
            <a:r>
              <a:rPr lang="bg-BG" sz="2900" dirty="0"/>
              <a:t>Разнообразие (</a:t>
            </a:r>
            <a:r>
              <a:rPr lang="bg-BG" sz="2900" dirty="0">
                <a:solidFill>
                  <a:schemeClr val="tx2"/>
                </a:solidFill>
              </a:rPr>
              <a:t>V</a:t>
            </a:r>
            <a:r>
              <a:rPr lang="bg-BG" sz="2900" dirty="0"/>
              <a:t>ariety) – данните произлизат от различни източници: от системи, обработващи транзакции в различни отрасли, данни от Интернет (социални мрежи), изследователски отчети, данни, свързани с локализиране на местоположението (от мобилни устройства и </a:t>
            </a:r>
            <a:r>
              <a:rPr lang="en-US" sz="2900" dirty="0"/>
              <a:t>GPS</a:t>
            </a:r>
            <a:r>
              <a:rPr lang="bg-BG" sz="2900" dirty="0"/>
              <a:t>), изображения, е-поща, сигнали (e.g., sensors and RFID devices), видео... Big data includes structured, semistructured, and unstructured data.</a:t>
            </a:r>
          </a:p>
          <a:p>
            <a:pPr marL="342900" lvl="0" indent="-342900">
              <a:buFont typeface="+mj-lt"/>
              <a:buAutoNum type="arabicPeriod" startAt="3"/>
            </a:pPr>
            <a:r>
              <a:rPr lang="bg-BG" sz="2900" dirty="0"/>
              <a:t>Истинност (</a:t>
            </a:r>
            <a:r>
              <a:rPr lang="bg-BG" sz="2900" dirty="0">
                <a:solidFill>
                  <a:schemeClr val="accent3"/>
                </a:solidFill>
              </a:rPr>
              <a:t>V</a:t>
            </a:r>
            <a:r>
              <a:rPr lang="bg-BG" sz="2900" dirty="0"/>
              <a:t>eracity) – обхваща две свойства: достоверност (правдоподобност) на източника и пригодност на данните към целевата аудитория. Много източници предоставят непълни, неточни или несигурни данни и по този начин истинността им е поставена под въпрос. Затова преди да се приемат данните за аналитична или някаква друга обработка тяхното качество следва да бъде проверено и правдоподобността им анализирана.</a:t>
            </a:r>
          </a:p>
          <a:p>
            <a:pPr marL="342900" indent="-342900">
              <a:buFont typeface="+mj-lt"/>
              <a:buAutoNum type="arabicPeriod" startAt="3"/>
            </a:pPr>
            <a:endParaRPr lang="bg-BG" sz="1800" dirty="0"/>
          </a:p>
        </p:txBody>
      </p:sp>
      <p:sp>
        <p:nvSpPr>
          <p:cNvPr id="4" name="Date Placeholder 3"/>
          <p:cNvSpPr>
            <a:spLocks noGrp="1"/>
          </p:cNvSpPr>
          <p:nvPr>
            <p:ph type="dt" sz="half" idx="10"/>
          </p:nvPr>
        </p:nvSpPr>
        <p:spPr/>
        <p:txBody>
          <a:bodyPr/>
          <a:lstStyle/>
          <a:p>
            <a:r>
              <a:rPr lang="bg-BG" altLang="bg-BG"/>
              <a:t>Юлиана Пенева</a:t>
            </a:r>
          </a:p>
        </p:txBody>
      </p:sp>
      <p:sp>
        <p:nvSpPr>
          <p:cNvPr id="5" name="Footer Placeholder 4"/>
          <p:cNvSpPr>
            <a:spLocks noGrp="1"/>
          </p:cNvSpPr>
          <p:nvPr>
            <p:ph type="ftr" sz="quarter" idx="11"/>
          </p:nvPr>
        </p:nvSpPr>
        <p:spPr/>
        <p:txBody>
          <a:bodyPr/>
          <a:lstStyle/>
          <a:p>
            <a:r>
              <a:rPr lang="en-US" altLang="bg-BG"/>
              <a:t>CSCB686 - </a:t>
            </a:r>
            <a:r>
              <a:rPr lang="bg-BG" altLang="bg-BG"/>
              <a:t>лекция 11</a:t>
            </a:r>
          </a:p>
        </p:txBody>
      </p:sp>
      <p:sp>
        <p:nvSpPr>
          <p:cNvPr id="6" name="Slide Number Placeholder 5"/>
          <p:cNvSpPr>
            <a:spLocks noGrp="1"/>
          </p:cNvSpPr>
          <p:nvPr>
            <p:ph type="sldNum" sz="quarter" idx="12"/>
          </p:nvPr>
        </p:nvSpPr>
        <p:spPr/>
        <p:txBody>
          <a:bodyPr/>
          <a:lstStyle/>
          <a:p>
            <a:fld id="{7727EABA-2F79-4BAE-904D-9CF4E55751DE}" type="slidenum">
              <a:rPr lang="bg-BG" altLang="bg-BG"/>
              <a:pPr/>
              <a:t>40</a:t>
            </a:fld>
            <a:endParaRPr lang="bg-BG" altLang="bg-BG"/>
          </a:p>
        </p:txBody>
      </p:sp>
    </p:spTree>
    <p:extLst>
      <p:ext uri="{BB962C8B-B14F-4D97-AF65-F5344CB8AC3E}">
        <p14:creationId xmlns:p14="http://schemas.microsoft.com/office/powerpoint/2010/main" val="24110286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7239000" cy="1143000"/>
          </a:xfrm>
        </p:spPr>
        <p:txBody>
          <a:bodyPr>
            <a:normAutofit fontScale="90000"/>
          </a:bodyPr>
          <a:lstStyle/>
          <a:p>
            <a:pPr algn="ctr"/>
            <a:r>
              <a:rPr lang="en-US" sz="4000" dirty="0">
                <a:solidFill>
                  <a:srgbClr val="FF0000"/>
                </a:solidFill>
              </a:rPr>
              <a:t>BIG </a:t>
            </a:r>
            <a:r>
              <a:rPr lang="en-US" sz="3600" dirty="0">
                <a:solidFill>
                  <a:srgbClr val="FF0000"/>
                </a:solidFill>
              </a:rPr>
              <a:t>DATA</a:t>
            </a:r>
            <a:r>
              <a:rPr lang="bg-BG" altLang="bg-BG" sz="4000" dirty="0">
                <a:solidFill>
                  <a:srgbClr val="FF0000"/>
                </a:solidFill>
              </a:rPr>
              <a:t> - дефиниция и характеристики</a:t>
            </a:r>
            <a:endParaRPr lang="bg-BG" dirty="0"/>
          </a:p>
        </p:txBody>
      </p:sp>
      <p:sp>
        <p:nvSpPr>
          <p:cNvPr id="3" name="Content Placeholder 2"/>
          <p:cNvSpPr>
            <a:spLocks noGrp="1"/>
          </p:cNvSpPr>
          <p:nvPr>
            <p:ph idx="1"/>
          </p:nvPr>
        </p:nvSpPr>
        <p:spPr>
          <a:xfrm>
            <a:off x="304800" y="1295400"/>
            <a:ext cx="7924800" cy="5160336"/>
          </a:xfrm>
        </p:spPr>
        <p:txBody>
          <a:bodyPr>
            <a:normAutofit/>
          </a:bodyPr>
          <a:lstStyle/>
          <a:p>
            <a:pPr marL="514350" indent="-514350">
              <a:buFont typeface="+mj-lt"/>
              <a:buAutoNum type="arabicPeriod"/>
            </a:pPr>
            <a:r>
              <a:rPr lang="bg-BG" dirty="0"/>
              <a:t>Следователно създаването на технологии за обработка и анализ на big data е особено актуално.</a:t>
            </a:r>
          </a:p>
          <a:p>
            <a:pPr marL="514350" indent="-514350">
              <a:buFont typeface="+mj-lt"/>
              <a:buAutoNum type="arabicPeriod"/>
            </a:pPr>
            <a:r>
              <a:rPr lang="bg-BG" dirty="0"/>
              <a:t>Основна технология за обработка на big data </a:t>
            </a:r>
            <a:r>
              <a:rPr lang="bg-BG" b="1" dirty="0"/>
              <a:t>- </a:t>
            </a:r>
            <a:r>
              <a:rPr lang="bg-BG" dirty="0">
                <a:solidFill>
                  <a:schemeClr val="tx2"/>
                </a:solidFill>
              </a:rPr>
              <a:t>Hadoop-технологии</a:t>
            </a:r>
            <a:r>
              <a:rPr lang="bg-BG" dirty="0"/>
              <a:t> по-точно MapReduce/Hadoop /</a:t>
            </a:r>
            <a:r>
              <a:rPr lang="en-US" dirty="0"/>
              <a:t>YARN</a:t>
            </a:r>
            <a:r>
              <a:rPr lang="bg-BG" dirty="0"/>
              <a:t>– повече от половината от данните в света се обработват с тези технологии -2016.</a:t>
            </a:r>
          </a:p>
          <a:p>
            <a:pPr marL="514350" indent="-514350">
              <a:buFont typeface="+mj-lt"/>
              <a:buAutoNum type="arabicPeriod"/>
            </a:pPr>
            <a:r>
              <a:rPr lang="bg-BG" dirty="0"/>
              <a:t>Нови разработки:</a:t>
            </a:r>
          </a:p>
          <a:p>
            <a:pPr lvl="1">
              <a:buClr>
                <a:schemeClr val="tx2"/>
              </a:buClr>
            </a:pPr>
            <a:r>
              <a:rPr lang="en-US" dirty="0">
                <a:solidFill>
                  <a:schemeClr val="tx1"/>
                </a:solidFill>
              </a:rPr>
              <a:t>SAP HANA </a:t>
            </a:r>
            <a:r>
              <a:rPr lang="bg-BG" dirty="0">
                <a:solidFill>
                  <a:schemeClr val="tx1"/>
                </a:solidFill>
              </a:rPr>
              <a:t>- </a:t>
            </a:r>
            <a:r>
              <a:rPr lang="en-US" dirty="0">
                <a:solidFill>
                  <a:schemeClr val="tx1"/>
                </a:solidFill>
              </a:rPr>
              <a:t>an in-memory,</a:t>
            </a:r>
            <a:r>
              <a:rPr lang="bg-BG" dirty="0">
                <a:solidFill>
                  <a:schemeClr val="tx1"/>
                </a:solidFill>
              </a:rPr>
              <a:t> </a:t>
            </a:r>
            <a:r>
              <a:rPr lang="en-US" dirty="0">
                <a:solidFill>
                  <a:schemeClr val="tx1"/>
                </a:solidFill>
              </a:rPr>
              <a:t>columnar scale-out RDBMS</a:t>
            </a:r>
            <a:r>
              <a:rPr lang="bg-BG" dirty="0">
                <a:solidFill>
                  <a:schemeClr val="tx1"/>
                </a:solidFill>
              </a:rPr>
              <a:t>;</a:t>
            </a:r>
          </a:p>
          <a:p>
            <a:pPr lvl="1">
              <a:buClr>
                <a:schemeClr val="tx2"/>
              </a:buClr>
            </a:pPr>
            <a:r>
              <a:rPr lang="en-US" dirty="0">
                <a:solidFill>
                  <a:schemeClr val="tx1"/>
                </a:solidFill>
              </a:rPr>
              <a:t>Spark platform </a:t>
            </a:r>
            <a:r>
              <a:rPr lang="bg-BG" dirty="0">
                <a:solidFill>
                  <a:schemeClr val="tx1"/>
                </a:solidFill>
              </a:rPr>
              <a:t>на </a:t>
            </a:r>
            <a:r>
              <a:rPr lang="en-US" dirty="0" err="1">
                <a:solidFill>
                  <a:schemeClr val="tx1"/>
                </a:solidFill>
              </a:rPr>
              <a:t>Databricks</a:t>
            </a:r>
            <a:r>
              <a:rPr lang="bg-BG" dirty="0">
                <a:solidFill>
                  <a:schemeClr val="tx1"/>
                </a:solidFill>
              </a:rPr>
              <a:t>;</a:t>
            </a:r>
          </a:p>
          <a:p>
            <a:pPr marL="0" indent="0">
              <a:buNone/>
            </a:pPr>
            <a:r>
              <a:rPr lang="bg-BG" dirty="0"/>
              <a:t> </a:t>
            </a:r>
          </a:p>
          <a:p>
            <a:endParaRPr lang="bg-BG" dirty="0"/>
          </a:p>
        </p:txBody>
      </p:sp>
      <p:sp>
        <p:nvSpPr>
          <p:cNvPr id="4" name="Date Placeholder 3"/>
          <p:cNvSpPr>
            <a:spLocks noGrp="1"/>
          </p:cNvSpPr>
          <p:nvPr>
            <p:ph type="dt" sz="half" idx="10"/>
          </p:nvPr>
        </p:nvSpPr>
        <p:spPr/>
        <p:txBody>
          <a:bodyPr/>
          <a:lstStyle/>
          <a:p>
            <a:r>
              <a:rPr lang="bg-BG" altLang="bg-BG"/>
              <a:t>Юлиана Пенева</a:t>
            </a:r>
          </a:p>
        </p:txBody>
      </p:sp>
      <p:sp>
        <p:nvSpPr>
          <p:cNvPr id="5" name="Footer Placeholder 4"/>
          <p:cNvSpPr>
            <a:spLocks noGrp="1"/>
          </p:cNvSpPr>
          <p:nvPr>
            <p:ph type="ftr" sz="quarter" idx="11"/>
          </p:nvPr>
        </p:nvSpPr>
        <p:spPr/>
        <p:txBody>
          <a:bodyPr/>
          <a:lstStyle/>
          <a:p>
            <a:r>
              <a:rPr lang="en-US" altLang="bg-BG"/>
              <a:t>CSCB686 - </a:t>
            </a:r>
            <a:r>
              <a:rPr lang="bg-BG" altLang="bg-BG"/>
              <a:t>лекция 11</a:t>
            </a:r>
          </a:p>
        </p:txBody>
      </p:sp>
      <p:sp>
        <p:nvSpPr>
          <p:cNvPr id="6" name="Slide Number Placeholder 5"/>
          <p:cNvSpPr>
            <a:spLocks noGrp="1"/>
          </p:cNvSpPr>
          <p:nvPr>
            <p:ph type="sldNum" sz="quarter" idx="12"/>
          </p:nvPr>
        </p:nvSpPr>
        <p:spPr/>
        <p:txBody>
          <a:bodyPr/>
          <a:lstStyle/>
          <a:p>
            <a:fld id="{0239112C-7F84-4D5F-8142-8142C8F42F29}" type="slidenum">
              <a:rPr lang="bg-BG" altLang="bg-BG" smtClean="0"/>
              <a:pPr/>
              <a:t>41</a:t>
            </a:fld>
            <a:endParaRPr lang="bg-BG" altLang="bg-BG"/>
          </a:p>
        </p:txBody>
      </p:sp>
    </p:spTree>
    <p:extLst>
      <p:ext uri="{BB962C8B-B14F-4D97-AF65-F5344CB8AC3E}">
        <p14:creationId xmlns:p14="http://schemas.microsoft.com/office/powerpoint/2010/main" val="3892084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8" name="Rectangle 2"/>
          <p:cNvSpPr>
            <a:spLocks noGrp="1" noChangeArrowheads="1"/>
          </p:cNvSpPr>
          <p:nvPr>
            <p:ph type="title"/>
          </p:nvPr>
        </p:nvSpPr>
        <p:spPr>
          <a:xfrm>
            <a:off x="595313" y="134938"/>
            <a:ext cx="7481887" cy="855662"/>
          </a:xfrm>
        </p:spPr>
        <p:txBody>
          <a:bodyPr>
            <a:normAutofit fontScale="90000"/>
          </a:bodyPr>
          <a:lstStyle/>
          <a:p>
            <a:pPr algn="ctr"/>
            <a:r>
              <a:rPr lang="ru-RU" altLang="bg-BG" sz="3200" dirty="0">
                <a:solidFill>
                  <a:srgbClr val="FF3300"/>
                </a:solidFill>
              </a:rPr>
              <a:t>Защо се разработват N</a:t>
            </a:r>
            <a:r>
              <a:rPr lang="ru-RU" altLang="bg-BG" sz="3200" cap="none" dirty="0">
                <a:solidFill>
                  <a:srgbClr val="FF3300"/>
                </a:solidFill>
              </a:rPr>
              <a:t>o</a:t>
            </a:r>
            <a:r>
              <a:rPr lang="ru-RU" altLang="bg-BG" sz="3200" dirty="0">
                <a:solidFill>
                  <a:srgbClr val="FF3300"/>
                </a:solidFill>
              </a:rPr>
              <a:t>SQL  системите?</a:t>
            </a:r>
            <a:endParaRPr lang="bg-BG" altLang="bg-BG" sz="3200" dirty="0">
              <a:solidFill>
                <a:srgbClr val="FF3300"/>
              </a:solidFill>
            </a:endParaRPr>
          </a:p>
        </p:txBody>
      </p:sp>
      <p:sp>
        <p:nvSpPr>
          <p:cNvPr id="326659" name="Rectangle 3"/>
          <p:cNvSpPr>
            <a:spLocks noGrp="1" noChangeArrowheads="1"/>
          </p:cNvSpPr>
          <p:nvPr>
            <p:ph idx="1"/>
          </p:nvPr>
        </p:nvSpPr>
        <p:spPr>
          <a:xfrm>
            <a:off x="457200" y="1066800"/>
            <a:ext cx="7543800" cy="5181600"/>
          </a:xfrm>
        </p:spPr>
        <p:txBody>
          <a:bodyPr>
            <a:normAutofit/>
          </a:bodyPr>
          <a:lstStyle/>
          <a:p>
            <a:pPr marL="381000" indent="-381000" algn="ctr">
              <a:lnSpc>
                <a:spcPct val="80000"/>
              </a:lnSpc>
              <a:buFontTx/>
              <a:buNone/>
            </a:pPr>
            <a:endParaRPr lang="en-US" altLang="bg-BG" sz="900" dirty="0"/>
          </a:p>
          <a:p>
            <a:pPr marL="514350" indent="-514350">
              <a:lnSpc>
                <a:spcPct val="80000"/>
              </a:lnSpc>
              <a:buFont typeface="+mj-lt"/>
              <a:buAutoNum type="arabicPeriod" startAt="4"/>
            </a:pPr>
            <a:r>
              <a:rPr lang="ru-RU" altLang="bg-BG" sz="2800" dirty="0"/>
              <a:t>Нарастнали  изисквания към производителност на системите и честота на достъп до големи обеми от данни. </a:t>
            </a:r>
          </a:p>
          <a:p>
            <a:pPr marL="514350" indent="-514350">
              <a:lnSpc>
                <a:spcPct val="80000"/>
              </a:lnSpc>
              <a:buFont typeface="+mj-lt"/>
              <a:buAutoNum type="arabicPeriod" startAt="4"/>
            </a:pPr>
            <a:r>
              <a:rPr lang="ru-RU" altLang="bg-BG" sz="2800" dirty="0"/>
              <a:t>Нови приложения, които съхраняват големи информационни масиви:</a:t>
            </a:r>
          </a:p>
          <a:p>
            <a:pPr lvl="2">
              <a:lnSpc>
                <a:spcPct val="80000"/>
              </a:lnSpc>
              <a:buClr>
                <a:schemeClr val="tx2"/>
              </a:buClr>
              <a:buFont typeface="Wingdings" panose="05000000000000000000" pitchFamily="2" charset="2"/>
              <a:buChar char="§"/>
            </a:pPr>
            <a:r>
              <a:rPr lang="bg-BG" altLang="bg-BG" sz="2400" dirty="0">
                <a:solidFill>
                  <a:schemeClr val="tx1"/>
                </a:solidFill>
              </a:rPr>
              <a:t>пощенски услуги - </a:t>
            </a:r>
            <a:r>
              <a:rPr lang="en-US" altLang="bg-BG" sz="2400" dirty="0">
                <a:solidFill>
                  <a:schemeClr val="tx1"/>
                </a:solidFill>
              </a:rPr>
              <a:t>Google Mail</a:t>
            </a:r>
            <a:r>
              <a:rPr lang="bg-BG" altLang="bg-BG" sz="2400" dirty="0">
                <a:solidFill>
                  <a:schemeClr val="tx1"/>
                </a:solidFill>
              </a:rPr>
              <a:t>;</a:t>
            </a:r>
            <a:r>
              <a:rPr lang="en-US" altLang="bg-BG" sz="2400" dirty="0">
                <a:solidFill>
                  <a:schemeClr val="tx1"/>
                </a:solidFill>
              </a:rPr>
              <a:t> </a:t>
            </a:r>
            <a:endParaRPr lang="bg-BG" altLang="bg-BG" sz="2400" dirty="0">
              <a:solidFill>
                <a:schemeClr val="tx1"/>
              </a:solidFill>
            </a:endParaRPr>
          </a:p>
          <a:p>
            <a:pPr lvl="2">
              <a:lnSpc>
                <a:spcPct val="80000"/>
              </a:lnSpc>
              <a:buClr>
                <a:schemeClr val="tx2"/>
              </a:buClr>
              <a:buFont typeface="Wingdings" panose="05000000000000000000" pitchFamily="2" charset="2"/>
              <a:buChar char="§"/>
            </a:pPr>
            <a:r>
              <a:rPr lang="bg-BG" altLang="bg-BG" sz="2400" dirty="0">
                <a:solidFill>
                  <a:schemeClr val="tx1"/>
                </a:solidFill>
              </a:rPr>
              <a:t>търсещи машини - </a:t>
            </a:r>
            <a:r>
              <a:rPr lang="en-US" altLang="bg-BG" sz="2400" dirty="0">
                <a:solidFill>
                  <a:schemeClr val="tx1"/>
                </a:solidFill>
              </a:rPr>
              <a:t>Yahoo!</a:t>
            </a:r>
            <a:r>
              <a:rPr lang="bg-BG" altLang="bg-BG" sz="2400" dirty="0">
                <a:solidFill>
                  <a:schemeClr val="tx1"/>
                </a:solidFill>
              </a:rPr>
              <a:t>;</a:t>
            </a:r>
          </a:p>
          <a:p>
            <a:pPr lvl="2">
              <a:lnSpc>
                <a:spcPct val="80000"/>
              </a:lnSpc>
              <a:buClr>
                <a:schemeClr val="tx2"/>
              </a:buClr>
              <a:buFont typeface="Wingdings" panose="05000000000000000000" pitchFamily="2" charset="2"/>
              <a:buChar char="§"/>
            </a:pPr>
            <a:r>
              <a:rPr lang="ru-RU" altLang="bg-BG" sz="2400" dirty="0">
                <a:solidFill>
                  <a:schemeClr val="tx1"/>
                </a:solidFill>
              </a:rPr>
              <a:t>социални и професионални мрежи  - </a:t>
            </a:r>
            <a:r>
              <a:rPr lang="en-US" altLang="bg-BG" sz="2400" dirty="0">
                <a:solidFill>
                  <a:schemeClr val="tx1"/>
                </a:solidFill>
              </a:rPr>
              <a:t>Facebook </a:t>
            </a:r>
            <a:r>
              <a:rPr lang="bg-BG" altLang="bg-BG" sz="2400" dirty="0">
                <a:solidFill>
                  <a:schemeClr val="tx1"/>
                </a:solidFill>
              </a:rPr>
              <a:t>(</a:t>
            </a:r>
            <a:r>
              <a:rPr lang="en-US" altLang="bg-BG" sz="2400" dirty="0">
                <a:solidFill>
                  <a:schemeClr val="tx1"/>
                </a:solidFill>
              </a:rPr>
              <a:t>2004</a:t>
            </a:r>
            <a:r>
              <a:rPr lang="bg-BG" altLang="bg-BG" sz="2400" dirty="0">
                <a:solidFill>
                  <a:schemeClr val="tx1"/>
                </a:solidFill>
              </a:rPr>
              <a:t>)</a:t>
            </a:r>
            <a:r>
              <a:rPr lang="en-US" altLang="bg-BG" sz="2400" dirty="0">
                <a:solidFill>
                  <a:schemeClr val="tx1"/>
                </a:solidFill>
              </a:rPr>
              <a:t>; Twitter</a:t>
            </a:r>
            <a:r>
              <a:rPr lang="bg-BG" altLang="bg-BG" sz="2400" dirty="0">
                <a:solidFill>
                  <a:schemeClr val="tx1"/>
                </a:solidFill>
              </a:rPr>
              <a:t> (</a:t>
            </a:r>
            <a:r>
              <a:rPr lang="en-US" altLang="bg-BG" sz="2400" dirty="0">
                <a:solidFill>
                  <a:schemeClr val="tx1"/>
                </a:solidFill>
              </a:rPr>
              <a:t>2006</a:t>
            </a:r>
            <a:r>
              <a:rPr lang="bg-BG" altLang="bg-BG" sz="2400" dirty="0">
                <a:solidFill>
                  <a:schemeClr val="tx1"/>
                </a:solidFill>
              </a:rPr>
              <a:t>)</a:t>
            </a:r>
            <a:r>
              <a:rPr lang="en-US" altLang="bg-BG" sz="2400" dirty="0">
                <a:solidFill>
                  <a:schemeClr val="tx1"/>
                </a:solidFill>
              </a:rPr>
              <a:t>; LinkedIn</a:t>
            </a:r>
            <a:r>
              <a:rPr lang="bg-BG" altLang="bg-BG" sz="2400" dirty="0">
                <a:solidFill>
                  <a:schemeClr val="tx1"/>
                </a:solidFill>
              </a:rPr>
              <a:t> (2003).</a:t>
            </a:r>
            <a:r>
              <a:rPr lang="en-US" altLang="bg-BG" sz="2400" dirty="0">
                <a:solidFill>
                  <a:schemeClr val="tx1"/>
                </a:solidFill>
              </a:rPr>
              <a:t> </a:t>
            </a:r>
            <a:endParaRPr lang="ru-RU" altLang="bg-BG" sz="2400" dirty="0">
              <a:solidFill>
                <a:schemeClr val="tx1"/>
              </a:solidFill>
            </a:endParaRPr>
          </a:p>
          <a:p>
            <a:pPr marL="0" indent="0">
              <a:lnSpc>
                <a:spcPct val="80000"/>
              </a:lnSpc>
              <a:buNone/>
            </a:pPr>
            <a:r>
              <a:rPr lang="ru-RU" altLang="bg-BG" sz="2800" dirty="0">
                <a:solidFill>
                  <a:schemeClr val="tx2"/>
                </a:solidFill>
              </a:rPr>
              <a:t>Извод:</a:t>
            </a:r>
            <a:r>
              <a:rPr lang="ru-RU" altLang="bg-BG" sz="2800" dirty="0"/>
              <a:t> създават се нов клас от продукти, наречени NoSQL бази от данни, които не поддържат SQL и/или не са релационни.</a:t>
            </a:r>
            <a:endParaRPr lang="bg-BG" altLang="bg-BG" sz="2800" dirty="0"/>
          </a:p>
          <a:p>
            <a:pPr marL="381000" indent="-381000">
              <a:lnSpc>
                <a:spcPct val="80000"/>
              </a:lnSpc>
              <a:buFontTx/>
              <a:buAutoNum type="arabicPeriod"/>
            </a:pPr>
            <a:endParaRPr lang="bg-BG" altLang="bg-BG" sz="2400" dirty="0"/>
          </a:p>
        </p:txBody>
      </p:sp>
      <p:sp>
        <p:nvSpPr>
          <p:cNvPr id="4" name="Date Placeholder 3"/>
          <p:cNvSpPr>
            <a:spLocks noGrp="1"/>
          </p:cNvSpPr>
          <p:nvPr>
            <p:ph type="dt" sz="half" idx="10"/>
          </p:nvPr>
        </p:nvSpPr>
        <p:spPr/>
        <p:txBody>
          <a:bodyPr/>
          <a:lstStyle/>
          <a:p>
            <a:r>
              <a:rPr lang="bg-BG" altLang="bg-BG"/>
              <a:t>Юлиана Пенева</a:t>
            </a:r>
          </a:p>
        </p:txBody>
      </p:sp>
      <p:sp>
        <p:nvSpPr>
          <p:cNvPr id="5" name="Footer Placeholder 4"/>
          <p:cNvSpPr>
            <a:spLocks noGrp="1"/>
          </p:cNvSpPr>
          <p:nvPr>
            <p:ph type="ftr" sz="quarter" idx="11"/>
          </p:nvPr>
        </p:nvSpPr>
        <p:spPr/>
        <p:txBody>
          <a:bodyPr/>
          <a:lstStyle/>
          <a:p>
            <a:r>
              <a:rPr lang="en-US" altLang="bg-BG"/>
              <a:t>CSCB686 - </a:t>
            </a:r>
            <a:r>
              <a:rPr lang="bg-BG" altLang="bg-BG"/>
              <a:t>лекция 11</a:t>
            </a:r>
          </a:p>
        </p:txBody>
      </p:sp>
      <p:sp>
        <p:nvSpPr>
          <p:cNvPr id="6" name="Slide Number Placeholder 5"/>
          <p:cNvSpPr>
            <a:spLocks noGrp="1"/>
          </p:cNvSpPr>
          <p:nvPr>
            <p:ph type="sldNum" sz="quarter" idx="12"/>
          </p:nvPr>
        </p:nvSpPr>
        <p:spPr/>
        <p:txBody>
          <a:bodyPr/>
          <a:lstStyle/>
          <a:p>
            <a:fld id="{47D9297B-90D6-480D-9E51-4FB05BB31813}" type="slidenum">
              <a:rPr lang="bg-BG" altLang="bg-BG"/>
              <a:pPr/>
              <a:t>5</a:t>
            </a:fld>
            <a:endParaRPr lang="bg-BG" altLang="bg-BG"/>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8" name="Rectangle 2"/>
          <p:cNvSpPr>
            <a:spLocks noGrp="1" noChangeArrowheads="1"/>
          </p:cNvSpPr>
          <p:nvPr>
            <p:ph type="title"/>
          </p:nvPr>
        </p:nvSpPr>
        <p:spPr>
          <a:xfrm>
            <a:off x="595313" y="134938"/>
            <a:ext cx="7481887" cy="855662"/>
          </a:xfrm>
        </p:spPr>
        <p:txBody>
          <a:bodyPr>
            <a:normAutofit fontScale="90000"/>
          </a:bodyPr>
          <a:lstStyle/>
          <a:p>
            <a:pPr algn="ctr"/>
            <a:r>
              <a:rPr lang="ru-RU" altLang="bg-BG" sz="3200" dirty="0">
                <a:solidFill>
                  <a:srgbClr val="FF3300"/>
                </a:solidFill>
              </a:rPr>
              <a:t>Защо се разработват N</a:t>
            </a:r>
            <a:r>
              <a:rPr lang="ru-RU" altLang="bg-BG" sz="3200" cap="none" dirty="0">
                <a:solidFill>
                  <a:srgbClr val="FF3300"/>
                </a:solidFill>
              </a:rPr>
              <a:t>o</a:t>
            </a:r>
            <a:r>
              <a:rPr lang="ru-RU" altLang="bg-BG" sz="3200" dirty="0">
                <a:solidFill>
                  <a:srgbClr val="FF3300"/>
                </a:solidFill>
              </a:rPr>
              <a:t>SQL  системите?</a:t>
            </a:r>
            <a:endParaRPr lang="bg-BG" altLang="bg-BG" sz="3200" dirty="0">
              <a:solidFill>
                <a:srgbClr val="FF3300"/>
              </a:solidFill>
            </a:endParaRPr>
          </a:p>
        </p:txBody>
      </p:sp>
      <p:sp>
        <p:nvSpPr>
          <p:cNvPr id="326659" name="Rectangle 3"/>
          <p:cNvSpPr>
            <a:spLocks noGrp="1" noChangeArrowheads="1"/>
          </p:cNvSpPr>
          <p:nvPr>
            <p:ph idx="1"/>
          </p:nvPr>
        </p:nvSpPr>
        <p:spPr>
          <a:xfrm>
            <a:off x="457200" y="1066800"/>
            <a:ext cx="7543800" cy="5181600"/>
          </a:xfrm>
        </p:spPr>
        <p:txBody>
          <a:bodyPr>
            <a:normAutofit/>
          </a:bodyPr>
          <a:lstStyle/>
          <a:p>
            <a:pPr marL="381000" indent="-381000" algn="ctr">
              <a:lnSpc>
                <a:spcPct val="80000"/>
              </a:lnSpc>
              <a:buFontTx/>
              <a:buNone/>
            </a:pPr>
            <a:endParaRPr lang="en-US" altLang="bg-BG" sz="900" dirty="0"/>
          </a:p>
          <a:p>
            <a:pPr marL="514350" indent="-514350">
              <a:lnSpc>
                <a:spcPct val="80000"/>
              </a:lnSpc>
              <a:buFont typeface="+mj-lt"/>
              <a:buAutoNum type="arabicPeriod" startAt="4"/>
            </a:pPr>
            <a:endParaRPr lang="bg-BG" altLang="bg-BG" sz="2800" dirty="0"/>
          </a:p>
          <a:p>
            <a:pPr marL="381000" indent="-381000">
              <a:lnSpc>
                <a:spcPct val="80000"/>
              </a:lnSpc>
              <a:buFontTx/>
              <a:buAutoNum type="arabicPeriod"/>
            </a:pPr>
            <a:endParaRPr lang="bg-BG" altLang="bg-BG" sz="2400" dirty="0"/>
          </a:p>
        </p:txBody>
      </p:sp>
      <p:sp>
        <p:nvSpPr>
          <p:cNvPr id="4" name="Date Placeholder 3"/>
          <p:cNvSpPr>
            <a:spLocks noGrp="1"/>
          </p:cNvSpPr>
          <p:nvPr>
            <p:ph type="dt" sz="half" idx="10"/>
          </p:nvPr>
        </p:nvSpPr>
        <p:spPr/>
        <p:txBody>
          <a:bodyPr/>
          <a:lstStyle/>
          <a:p>
            <a:r>
              <a:rPr lang="bg-BG" altLang="bg-BG"/>
              <a:t>Юлиана Пенева</a:t>
            </a:r>
          </a:p>
        </p:txBody>
      </p:sp>
      <p:sp>
        <p:nvSpPr>
          <p:cNvPr id="5" name="Footer Placeholder 4"/>
          <p:cNvSpPr>
            <a:spLocks noGrp="1"/>
          </p:cNvSpPr>
          <p:nvPr>
            <p:ph type="ftr" sz="quarter" idx="11"/>
          </p:nvPr>
        </p:nvSpPr>
        <p:spPr/>
        <p:txBody>
          <a:bodyPr/>
          <a:lstStyle/>
          <a:p>
            <a:r>
              <a:rPr lang="en-US" altLang="bg-BG"/>
              <a:t>CSCB686 - </a:t>
            </a:r>
            <a:r>
              <a:rPr lang="bg-BG" altLang="bg-BG"/>
              <a:t>лекция 11</a:t>
            </a:r>
          </a:p>
        </p:txBody>
      </p:sp>
      <p:sp>
        <p:nvSpPr>
          <p:cNvPr id="6" name="Slide Number Placeholder 5"/>
          <p:cNvSpPr>
            <a:spLocks noGrp="1"/>
          </p:cNvSpPr>
          <p:nvPr>
            <p:ph type="sldNum" sz="quarter" idx="12"/>
          </p:nvPr>
        </p:nvSpPr>
        <p:spPr/>
        <p:txBody>
          <a:bodyPr/>
          <a:lstStyle/>
          <a:p>
            <a:fld id="{47D9297B-90D6-480D-9E51-4FB05BB31813}" type="slidenum">
              <a:rPr lang="bg-BG" altLang="bg-BG"/>
              <a:pPr/>
              <a:t>6</a:t>
            </a:fld>
            <a:endParaRPr lang="bg-BG" altLang="bg-BG"/>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1" y="1524000"/>
            <a:ext cx="7483284" cy="4267200"/>
          </a:xfrm>
          <a:prstGeom prst="rect">
            <a:avLst/>
          </a:prstGeom>
        </p:spPr>
      </p:pic>
    </p:spTree>
    <p:extLst>
      <p:ext uri="{BB962C8B-B14F-4D97-AF65-F5344CB8AC3E}">
        <p14:creationId xmlns:p14="http://schemas.microsoft.com/office/powerpoint/2010/main" val="2009830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4" name="Rectangle 2"/>
          <p:cNvSpPr>
            <a:spLocks noGrp="1" noChangeArrowheads="1"/>
          </p:cNvSpPr>
          <p:nvPr>
            <p:ph type="title"/>
          </p:nvPr>
        </p:nvSpPr>
        <p:spPr>
          <a:xfrm>
            <a:off x="304800" y="76200"/>
            <a:ext cx="7772400" cy="1066800"/>
          </a:xfrm>
        </p:spPr>
        <p:txBody>
          <a:bodyPr>
            <a:noAutofit/>
          </a:bodyPr>
          <a:lstStyle/>
          <a:p>
            <a:pPr algn="ctr"/>
            <a:r>
              <a:rPr lang="ru-RU" altLang="bg-BG" sz="3200" dirty="0">
                <a:solidFill>
                  <a:srgbClr val="FF3300"/>
                </a:solidFill>
              </a:rPr>
              <a:t>Защо се разработват N</a:t>
            </a:r>
            <a:r>
              <a:rPr lang="ru-RU" altLang="bg-BG" sz="3200" cap="none" dirty="0">
                <a:solidFill>
                  <a:srgbClr val="FF3300"/>
                </a:solidFill>
              </a:rPr>
              <a:t>o</a:t>
            </a:r>
            <a:r>
              <a:rPr lang="ru-RU" altLang="bg-BG" sz="3200" dirty="0">
                <a:solidFill>
                  <a:srgbClr val="FF3300"/>
                </a:solidFill>
              </a:rPr>
              <a:t>SQL  системите?</a:t>
            </a:r>
            <a:endParaRPr lang="bg-BG" altLang="bg-BG" sz="3200" dirty="0">
              <a:solidFill>
                <a:srgbClr val="FF3300"/>
              </a:solidFill>
            </a:endParaRPr>
          </a:p>
        </p:txBody>
      </p:sp>
      <p:sp>
        <p:nvSpPr>
          <p:cNvPr id="325635" name="Rectangle 3"/>
          <p:cNvSpPr>
            <a:spLocks noGrp="1" noChangeArrowheads="1"/>
          </p:cNvSpPr>
          <p:nvPr>
            <p:ph idx="1"/>
          </p:nvPr>
        </p:nvSpPr>
        <p:spPr>
          <a:xfrm>
            <a:off x="533400" y="1143000"/>
            <a:ext cx="7467600" cy="4724400"/>
          </a:xfrm>
        </p:spPr>
        <p:txBody>
          <a:bodyPr>
            <a:normAutofit fontScale="92500"/>
          </a:bodyPr>
          <a:lstStyle/>
          <a:p>
            <a:pPr marL="0" indent="0">
              <a:buNone/>
            </a:pPr>
            <a:r>
              <a:rPr lang="ru-RU" altLang="bg-BG" sz="2800" dirty="0">
                <a:solidFill>
                  <a:schemeClr val="tx2"/>
                </a:solidFill>
              </a:rPr>
              <a:t>Дефиниция:</a:t>
            </a:r>
            <a:r>
              <a:rPr lang="ru-RU" altLang="bg-BG" sz="2800" dirty="0"/>
              <a:t> </a:t>
            </a:r>
          </a:p>
          <a:p>
            <a:pPr marL="514350" indent="-514350">
              <a:buFont typeface="+mj-lt"/>
              <a:buAutoNum type="arabicPeriod"/>
            </a:pPr>
            <a:r>
              <a:rPr lang="ru-RU" altLang="bg-BG" sz="2800" dirty="0"/>
              <a:t>NoSQL описва софтуерни продукти, които позволяват използването на нерелационни бази от Web разработчици.</a:t>
            </a:r>
          </a:p>
          <a:p>
            <a:pPr marL="514350" indent="-514350">
              <a:buFont typeface="+mj-lt"/>
              <a:buAutoNum type="arabicPeriod"/>
            </a:pPr>
            <a:r>
              <a:rPr lang="ru-RU" altLang="bg-BG" sz="2800" dirty="0"/>
              <a:t>Включва голямо разнообразие от различни технологии. </a:t>
            </a:r>
          </a:p>
          <a:p>
            <a:pPr marL="514350" indent="-514350">
              <a:buFont typeface="+mj-lt"/>
              <a:buAutoNum type="arabicPeriod"/>
            </a:pPr>
            <a:r>
              <a:rPr lang="bg-BG" dirty="0"/>
              <a:t>Произход на термина </a:t>
            </a:r>
            <a:r>
              <a:rPr lang="en-US" i="1" dirty="0"/>
              <a:t>NoSQL </a:t>
            </a:r>
            <a:r>
              <a:rPr lang="bg-BG" i="1" dirty="0"/>
              <a:t>-</a:t>
            </a:r>
            <a:r>
              <a:rPr lang="bg-BG" dirty="0"/>
              <a:t> 1998 година, използван за специална СУБД, която не е поддържала </a:t>
            </a:r>
            <a:r>
              <a:rPr lang="en-US" dirty="0"/>
              <a:t>SQL</a:t>
            </a:r>
            <a:r>
              <a:rPr lang="bg-BG" i="1" dirty="0"/>
              <a:t>. </a:t>
            </a:r>
            <a:r>
              <a:rPr lang="bg-BG" dirty="0"/>
              <a:t>Терминът </a:t>
            </a:r>
            <a:r>
              <a:rPr lang="en-US" dirty="0"/>
              <a:t>NoSQL</a:t>
            </a:r>
            <a:r>
              <a:rPr lang="en-US" i="1" dirty="0"/>
              <a:t> </a:t>
            </a:r>
            <a:r>
              <a:rPr lang="bg-BG" dirty="0"/>
              <a:t>придобива сегашното си значение около 2009 година. </a:t>
            </a:r>
            <a:endParaRPr lang="en-US" dirty="0"/>
          </a:p>
          <a:p>
            <a:pPr marL="514350" indent="-514350">
              <a:buFont typeface="+mj-lt"/>
              <a:buAutoNum type="arabicPeriod"/>
            </a:pPr>
            <a:endParaRPr lang="ru-RU" altLang="bg-BG" sz="2800" dirty="0"/>
          </a:p>
          <a:p>
            <a:pPr marL="514350" indent="-514350">
              <a:buFont typeface="+mj-lt"/>
              <a:buAutoNum type="arabicPeriod" startAt="5"/>
            </a:pPr>
            <a:endParaRPr lang="ru-RU" altLang="bg-BG" sz="2800" dirty="0"/>
          </a:p>
        </p:txBody>
      </p:sp>
      <p:sp>
        <p:nvSpPr>
          <p:cNvPr id="4" name="Date Placeholder 3"/>
          <p:cNvSpPr>
            <a:spLocks noGrp="1"/>
          </p:cNvSpPr>
          <p:nvPr>
            <p:ph type="dt" sz="half" idx="10"/>
          </p:nvPr>
        </p:nvSpPr>
        <p:spPr/>
        <p:txBody>
          <a:bodyPr/>
          <a:lstStyle/>
          <a:p>
            <a:r>
              <a:rPr lang="bg-BG" altLang="bg-BG"/>
              <a:t>Юлиана Пенева</a:t>
            </a:r>
          </a:p>
        </p:txBody>
      </p:sp>
      <p:sp>
        <p:nvSpPr>
          <p:cNvPr id="5" name="Footer Placeholder 4"/>
          <p:cNvSpPr>
            <a:spLocks noGrp="1"/>
          </p:cNvSpPr>
          <p:nvPr>
            <p:ph type="ftr" sz="quarter" idx="11"/>
          </p:nvPr>
        </p:nvSpPr>
        <p:spPr/>
        <p:txBody>
          <a:bodyPr/>
          <a:lstStyle/>
          <a:p>
            <a:r>
              <a:rPr lang="en-US" altLang="bg-BG"/>
              <a:t>CSCB686 - </a:t>
            </a:r>
            <a:r>
              <a:rPr lang="bg-BG" altLang="bg-BG"/>
              <a:t>лекция 11</a:t>
            </a:r>
          </a:p>
        </p:txBody>
      </p:sp>
      <p:sp>
        <p:nvSpPr>
          <p:cNvPr id="6" name="Slide Number Placeholder 5"/>
          <p:cNvSpPr>
            <a:spLocks noGrp="1"/>
          </p:cNvSpPr>
          <p:nvPr>
            <p:ph type="sldNum" sz="quarter" idx="12"/>
          </p:nvPr>
        </p:nvSpPr>
        <p:spPr/>
        <p:txBody>
          <a:bodyPr/>
          <a:lstStyle/>
          <a:p>
            <a:fld id="{371E418D-B4CB-4F9C-B29D-5DD7C8D4D7B7}" type="slidenum">
              <a:rPr lang="bg-BG" altLang="bg-BG"/>
              <a:pPr/>
              <a:t>7</a:t>
            </a:fld>
            <a:endParaRPr lang="bg-BG" altLang="bg-BG"/>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Rectangle 2"/>
          <p:cNvSpPr>
            <a:spLocks noGrp="1" noChangeArrowheads="1"/>
          </p:cNvSpPr>
          <p:nvPr>
            <p:ph type="title"/>
          </p:nvPr>
        </p:nvSpPr>
        <p:spPr>
          <a:xfrm>
            <a:off x="228600" y="152400"/>
            <a:ext cx="7620000" cy="914400"/>
          </a:xfrm>
        </p:spPr>
        <p:txBody>
          <a:bodyPr>
            <a:noAutofit/>
          </a:bodyPr>
          <a:lstStyle/>
          <a:p>
            <a:pPr algn="ctr"/>
            <a:r>
              <a:rPr lang="ru-RU" altLang="bg-BG" sz="3200" dirty="0">
                <a:solidFill>
                  <a:srgbClr val="FF3300"/>
                </a:solidFill>
              </a:rPr>
              <a:t>Защо се разработват N</a:t>
            </a:r>
            <a:r>
              <a:rPr lang="ru-RU" altLang="bg-BG" sz="3200" cap="none" dirty="0">
                <a:solidFill>
                  <a:srgbClr val="FF3300"/>
                </a:solidFill>
              </a:rPr>
              <a:t>o</a:t>
            </a:r>
            <a:r>
              <a:rPr lang="ru-RU" altLang="bg-BG" sz="3200" dirty="0">
                <a:solidFill>
                  <a:srgbClr val="FF3300"/>
                </a:solidFill>
              </a:rPr>
              <a:t>SQL  системите?</a:t>
            </a:r>
            <a:endParaRPr lang="bg-BG" altLang="bg-BG" sz="3200" dirty="0">
              <a:solidFill>
                <a:srgbClr val="FF3300"/>
              </a:solidFill>
            </a:endParaRPr>
          </a:p>
        </p:txBody>
      </p:sp>
      <p:sp>
        <p:nvSpPr>
          <p:cNvPr id="327683" name="Rectangle 3"/>
          <p:cNvSpPr>
            <a:spLocks noGrp="1" noChangeArrowheads="1"/>
          </p:cNvSpPr>
          <p:nvPr>
            <p:ph idx="1"/>
          </p:nvPr>
        </p:nvSpPr>
        <p:spPr>
          <a:xfrm>
            <a:off x="457200" y="1371600"/>
            <a:ext cx="7543800" cy="4267200"/>
          </a:xfrm>
        </p:spPr>
        <p:txBody>
          <a:bodyPr>
            <a:normAutofit/>
          </a:bodyPr>
          <a:lstStyle/>
          <a:p>
            <a:pPr marL="609600" indent="-609600">
              <a:lnSpc>
                <a:spcPct val="80000"/>
              </a:lnSpc>
              <a:buFont typeface="+mj-lt"/>
              <a:buAutoNum type="arabicPeriod" startAt="3"/>
            </a:pPr>
            <a:r>
              <a:rPr lang="ru-RU" altLang="bg-BG" sz="2800" dirty="0"/>
              <a:t>NoSQL базите данни са по-приспособими и осигуряват отлична производителност като позволяват:</a:t>
            </a:r>
          </a:p>
          <a:p>
            <a:pPr lvl="2">
              <a:lnSpc>
                <a:spcPct val="80000"/>
              </a:lnSpc>
              <a:buClr>
                <a:schemeClr val="tx2"/>
              </a:buClr>
              <a:buFont typeface="Wingdings" panose="05000000000000000000" pitchFamily="2" charset="2"/>
              <a:buChar char="§"/>
            </a:pPr>
            <a:r>
              <a:rPr lang="ru-RU" altLang="bg-BG" sz="2400" dirty="0">
                <a:solidFill>
                  <a:schemeClr val="tx1"/>
                </a:solidFill>
              </a:rPr>
              <a:t>работа с големи обеми от структурирани, полуструктурирани и неструктурирани данни;</a:t>
            </a:r>
          </a:p>
          <a:p>
            <a:pPr lvl="2">
              <a:lnSpc>
                <a:spcPct val="80000"/>
              </a:lnSpc>
              <a:buClr>
                <a:schemeClr val="tx2"/>
              </a:buClr>
              <a:buFont typeface="Wingdings" panose="05000000000000000000" pitchFamily="2" charset="2"/>
              <a:buChar char="§"/>
            </a:pPr>
            <a:r>
              <a:rPr lang="ru-RU" altLang="bg-BG" sz="2400" dirty="0">
                <a:solidFill>
                  <a:schemeClr val="tx1"/>
                </a:solidFill>
              </a:rPr>
              <a:t>гъвкаво разработване на приложения – възможни са промени  в реално време;</a:t>
            </a:r>
          </a:p>
          <a:p>
            <a:pPr lvl="2">
              <a:lnSpc>
                <a:spcPct val="80000"/>
              </a:lnSpc>
              <a:buClr>
                <a:schemeClr val="tx2"/>
              </a:buClr>
              <a:buFont typeface="Wingdings" panose="05000000000000000000" pitchFamily="2" charset="2"/>
              <a:buChar char="§"/>
            </a:pPr>
            <a:r>
              <a:rPr lang="ru-RU" altLang="bg-BG" sz="2400" dirty="0">
                <a:solidFill>
                  <a:schemeClr val="tx1"/>
                </a:solidFill>
              </a:rPr>
              <a:t>обектно-ориентирано програмиране;</a:t>
            </a:r>
          </a:p>
          <a:p>
            <a:pPr lvl="2">
              <a:lnSpc>
                <a:spcPct val="80000"/>
              </a:lnSpc>
              <a:buClr>
                <a:schemeClr val="tx2"/>
              </a:buClr>
              <a:buFont typeface="Wingdings" panose="05000000000000000000" pitchFamily="2" charset="2"/>
              <a:buChar char="§"/>
            </a:pPr>
            <a:r>
              <a:rPr lang="ru-RU" altLang="bg-BG" sz="2400" dirty="0">
                <a:solidFill>
                  <a:schemeClr val="tx1"/>
                </a:solidFill>
              </a:rPr>
              <a:t>мащабируема архитектура;</a:t>
            </a:r>
          </a:p>
          <a:p>
            <a:pPr lvl="2">
              <a:lnSpc>
                <a:spcPct val="80000"/>
              </a:lnSpc>
              <a:buClr>
                <a:schemeClr val="tx2"/>
              </a:buClr>
              <a:buFont typeface="Wingdings" panose="05000000000000000000" pitchFamily="2" charset="2"/>
              <a:buChar char="§"/>
            </a:pPr>
            <a:r>
              <a:rPr lang="ru-RU" altLang="bg-BG" sz="2400" dirty="0">
                <a:solidFill>
                  <a:schemeClr val="tx1"/>
                </a:solidFill>
              </a:rPr>
              <a:t>въвеждане на данни без предварително определена схема на базата.</a:t>
            </a:r>
          </a:p>
          <a:p>
            <a:pPr lvl="1">
              <a:lnSpc>
                <a:spcPct val="80000"/>
              </a:lnSpc>
              <a:buClr>
                <a:schemeClr val="tx2"/>
              </a:buClr>
              <a:buFont typeface="Arial" panose="020B0604020202020204" pitchFamily="34" charset="0"/>
              <a:buChar char="•"/>
            </a:pPr>
            <a:endParaRPr lang="bg-BG" altLang="bg-BG" sz="2100" dirty="0">
              <a:solidFill>
                <a:schemeClr val="tx1"/>
              </a:solidFill>
            </a:endParaRPr>
          </a:p>
        </p:txBody>
      </p:sp>
      <p:sp>
        <p:nvSpPr>
          <p:cNvPr id="4" name="Date Placeholder 3"/>
          <p:cNvSpPr>
            <a:spLocks noGrp="1"/>
          </p:cNvSpPr>
          <p:nvPr>
            <p:ph type="dt" sz="half" idx="10"/>
          </p:nvPr>
        </p:nvSpPr>
        <p:spPr/>
        <p:txBody>
          <a:bodyPr/>
          <a:lstStyle/>
          <a:p>
            <a:r>
              <a:rPr lang="bg-BG" altLang="bg-BG"/>
              <a:t>Юлиана Пенева</a:t>
            </a:r>
          </a:p>
        </p:txBody>
      </p:sp>
      <p:sp>
        <p:nvSpPr>
          <p:cNvPr id="5" name="Footer Placeholder 4"/>
          <p:cNvSpPr>
            <a:spLocks noGrp="1"/>
          </p:cNvSpPr>
          <p:nvPr>
            <p:ph type="ftr" sz="quarter" idx="11"/>
          </p:nvPr>
        </p:nvSpPr>
        <p:spPr/>
        <p:txBody>
          <a:bodyPr/>
          <a:lstStyle/>
          <a:p>
            <a:r>
              <a:rPr lang="en-US" altLang="bg-BG"/>
              <a:t>CSCB686 - </a:t>
            </a:r>
            <a:r>
              <a:rPr lang="bg-BG" altLang="bg-BG"/>
              <a:t>лекция 11</a:t>
            </a:r>
          </a:p>
        </p:txBody>
      </p:sp>
      <p:sp>
        <p:nvSpPr>
          <p:cNvPr id="6" name="Slide Number Placeholder 5"/>
          <p:cNvSpPr>
            <a:spLocks noGrp="1"/>
          </p:cNvSpPr>
          <p:nvPr>
            <p:ph type="sldNum" sz="quarter" idx="12"/>
          </p:nvPr>
        </p:nvSpPr>
        <p:spPr/>
        <p:txBody>
          <a:bodyPr/>
          <a:lstStyle/>
          <a:p>
            <a:fld id="{7926B742-9F52-484E-82EB-76D9B90B62F8}" type="slidenum">
              <a:rPr lang="bg-BG" altLang="bg-BG"/>
              <a:pPr/>
              <a:t>8</a:t>
            </a:fld>
            <a:endParaRPr lang="bg-BG" altLang="bg-BG"/>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6" name="Rectangle 2"/>
          <p:cNvSpPr>
            <a:spLocks noGrp="1" noChangeArrowheads="1"/>
          </p:cNvSpPr>
          <p:nvPr>
            <p:ph type="title"/>
          </p:nvPr>
        </p:nvSpPr>
        <p:spPr>
          <a:xfrm>
            <a:off x="457200" y="76200"/>
            <a:ext cx="7543800" cy="914400"/>
          </a:xfrm>
        </p:spPr>
        <p:txBody>
          <a:bodyPr>
            <a:noAutofit/>
          </a:bodyPr>
          <a:lstStyle/>
          <a:p>
            <a:pPr algn="ctr"/>
            <a:r>
              <a:rPr lang="bg-BG" sz="3200" dirty="0">
                <a:solidFill>
                  <a:schemeClr val="tx2"/>
                </a:solidFill>
              </a:rPr>
              <a:t>Характеристики на </a:t>
            </a:r>
            <a:r>
              <a:rPr lang="en-US" sz="3200" dirty="0">
                <a:solidFill>
                  <a:schemeClr val="tx2"/>
                </a:solidFill>
              </a:rPr>
              <a:t>N</a:t>
            </a:r>
            <a:r>
              <a:rPr lang="en-US" sz="3200" cap="none" dirty="0">
                <a:solidFill>
                  <a:schemeClr val="tx2"/>
                </a:solidFill>
              </a:rPr>
              <a:t>o</a:t>
            </a:r>
            <a:r>
              <a:rPr lang="en-US" sz="3200" dirty="0">
                <a:solidFill>
                  <a:schemeClr val="tx2"/>
                </a:solidFill>
              </a:rPr>
              <a:t>SQL </a:t>
            </a:r>
            <a:r>
              <a:rPr lang="bg-BG" sz="3200" dirty="0">
                <a:solidFill>
                  <a:schemeClr val="tx2"/>
                </a:solidFill>
              </a:rPr>
              <a:t>системите</a:t>
            </a:r>
            <a:endParaRPr lang="bg-BG" altLang="bg-BG" sz="3200" dirty="0">
              <a:solidFill>
                <a:schemeClr val="tx2"/>
              </a:solidFill>
            </a:endParaRPr>
          </a:p>
        </p:txBody>
      </p:sp>
      <p:sp>
        <p:nvSpPr>
          <p:cNvPr id="328707" name="Rectangle 3"/>
          <p:cNvSpPr>
            <a:spLocks noGrp="1" noChangeArrowheads="1"/>
          </p:cNvSpPr>
          <p:nvPr>
            <p:ph idx="1"/>
          </p:nvPr>
        </p:nvSpPr>
        <p:spPr>
          <a:xfrm>
            <a:off x="381000" y="1219200"/>
            <a:ext cx="7239000" cy="4495800"/>
          </a:xfrm>
        </p:spPr>
        <p:txBody>
          <a:bodyPr>
            <a:normAutofit/>
          </a:bodyPr>
          <a:lstStyle/>
          <a:p>
            <a:pPr marL="609600" indent="-609600">
              <a:lnSpc>
                <a:spcPct val="80000"/>
              </a:lnSpc>
              <a:buFontTx/>
              <a:buNone/>
            </a:pPr>
            <a:r>
              <a:rPr lang="bg-BG" altLang="bg-BG" sz="2800" dirty="0"/>
              <a:t>Попадат в две основни категории:</a:t>
            </a:r>
          </a:p>
          <a:p>
            <a:pPr marL="609600" indent="-609600">
              <a:lnSpc>
                <a:spcPct val="80000"/>
              </a:lnSpc>
              <a:buFont typeface="+mj-lt"/>
              <a:buAutoNum type="arabicPeriod"/>
            </a:pPr>
            <a:r>
              <a:rPr lang="bg-BG" altLang="bg-BG" sz="2800" dirty="0"/>
              <a:t>Характеристики, свързани с разпределените бази от данни и разпределените системи - 5.</a:t>
            </a:r>
          </a:p>
          <a:p>
            <a:pPr marL="609600" indent="-609600">
              <a:lnSpc>
                <a:spcPct val="80000"/>
              </a:lnSpc>
              <a:buFont typeface="+mj-lt"/>
              <a:buAutoNum type="arabicPeriod"/>
            </a:pPr>
            <a:r>
              <a:rPr lang="bg-BG" altLang="bg-BG" sz="2800" dirty="0"/>
              <a:t>Характеристики, отнасящи се до моделите от данни и езиците за заявки - 3.</a:t>
            </a:r>
          </a:p>
          <a:p>
            <a:pPr marL="609600" indent="-609600">
              <a:lnSpc>
                <a:spcPct val="80000"/>
              </a:lnSpc>
              <a:buFontTx/>
              <a:buNone/>
            </a:pPr>
            <a:r>
              <a:rPr lang="bg-BG" altLang="bg-BG" sz="2800" dirty="0"/>
              <a:t>Тези свойства ги отличават от традиционните </a:t>
            </a:r>
            <a:r>
              <a:rPr lang="en-US" altLang="bg-BG" sz="2800" dirty="0"/>
              <a:t>SQL </a:t>
            </a:r>
            <a:r>
              <a:rPr lang="bg-BG" altLang="bg-BG" sz="2800" dirty="0"/>
              <a:t>системи.</a:t>
            </a:r>
          </a:p>
        </p:txBody>
      </p:sp>
      <p:sp>
        <p:nvSpPr>
          <p:cNvPr id="4" name="Date Placeholder 3"/>
          <p:cNvSpPr>
            <a:spLocks noGrp="1"/>
          </p:cNvSpPr>
          <p:nvPr>
            <p:ph type="dt" sz="half" idx="10"/>
          </p:nvPr>
        </p:nvSpPr>
        <p:spPr/>
        <p:txBody>
          <a:bodyPr/>
          <a:lstStyle/>
          <a:p>
            <a:r>
              <a:rPr lang="bg-BG" altLang="bg-BG"/>
              <a:t>Юлиана Пенева</a:t>
            </a:r>
          </a:p>
        </p:txBody>
      </p:sp>
      <p:sp>
        <p:nvSpPr>
          <p:cNvPr id="5" name="Footer Placeholder 4"/>
          <p:cNvSpPr>
            <a:spLocks noGrp="1"/>
          </p:cNvSpPr>
          <p:nvPr>
            <p:ph type="ftr" sz="quarter" idx="11"/>
          </p:nvPr>
        </p:nvSpPr>
        <p:spPr/>
        <p:txBody>
          <a:bodyPr/>
          <a:lstStyle/>
          <a:p>
            <a:r>
              <a:rPr lang="en-US" altLang="bg-BG"/>
              <a:t>CSCB686 - </a:t>
            </a:r>
            <a:r>
              <a:rPr lang="bg-BG" altLang="bg-BG"/>
              <a:t>лекция 11</a:t>
            </a:r>
          </a:p>
        </p:txBody>
      </p:sp>
      <p:sp>
        <p:nvSpPr>
          <p:cNvPr id="6" name="Slide Number Placeholder 5"/>
          <p:cNvSpPr>
            <a:spLocks noGrp="1"/>
          </p:cNvSpPr>
          <p:nvPr>
            <p:ph type="sldNum" sz="quarter" idx="12"/>
          </p:nvPr>
        </p:nvSpPr>
        <p:spPr/>
        <p:txBody>
          <a:bodyPr/>
          <a:lstStyle/>
          <a:p>
            <a:fld id="{AD452D2B-7FA0-49C7-8FFD-3E445E4248FE}" type="slidenum">
              <a:rPr lang="bg-BG" altLang="bg-BG"/>
              <a:pPr/>
              <a:t>9</a:t>
            </a:fld>
            <a:endParaRPr lang="bg-BG" altLang="bg-BG"/>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22636</TotalTime>
  <Words>3824</Words>
  <Application>Microsoft Office PowerPoint</Application>
  <PresentationFormat>On-screen Show (4:3)</PresentationFormat>
  <Paragraphs>355</Paragraphs>
  <Slides>41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41</vt:i4>
      </vt:variant>
    </vt:vector>
  </HeadingPairs>
  <TitlesOfParts>
    <vt:vector size="49" baseType="lpstr">
      <vt:lpstr>Arial</vt:lpstr>
      <vt:lpstr>Calibri</vt:lpstr>
      <vt:lpstr>MinionPro-Bold</vt:lpstr>
      <vt:lpstr>Monotype Corsiva</vt:lpstr>
      <vt:lpstr>Trebuchet MS</vt:lpstr>
      <vt:lpstr>Wingdings</vt:lpstr>
      <vt:lpstr>Wingdings 2</vt:lpstr>
      <vt:lpstr>Opulent</vt:lpstr>
      <vt:lpstr>CSCB686  Разпределени и обектно – ориентирани бази от данни   Модул 7: нови технологични решения</vt:lpstr>
      <vt:lpstr>Лектор: Юлиана Пенева</vt:lpstr>
      <vt:lpstr>Съдържание на лекция №11</vt:lpstr>
      <vt:lpstr>Защо се разработват NoSQL  системите?</vt:lpstr>
      <vt:lpstr>Защо се разработват NoSQL  системите?</vt:lpstr>
      <vt:lpstr>Защо се разработват NoSQL  системите?</vt:lpstr>
      <vt:lpstr>Защо се разработват NoSQL  системите?</vt:lpstr>
      <vt:lpstr>Защо се разработват NoSQL  системите?</vt:lpstr>
      <vt:lpstr>Характеристики на NoSQL системите</vt:lpstr>
      <vt:lpstr>Характеристики на NoSQL системите</vt:lpstr>
      <vt:lpstr>Характеристики на NoSQL системите</vt:lpstr>
      <vt:lpstr>Характеристики на NoSQL системите</vt:lpstr>
      <vt:lpstr>Характеристики на NoSQL системите</vt:lpstr>
      <vt:lpstr>Характеристики на NoSQL системите</vt:lpstr>
      <vt:lpstr>Характеристики на NoSQL системите</vt:lpstr>
      <vt:lpstr>Характеристики на NoSQL системите</vt:lpstr>
      <vt:lpstr>Характеристики на NoSQL системите</vt:lpstr>
      <vt:lpstr>Характеристики на NoSQL системите</vt:lpstr>
      <vt:lpstr>Характеристики на NoSQL системите</vt:lpstr>
      <vt:lpstr>Характеристики на NoSQL системите</vt:lpstr>
      <vt:lpstr>Характеристики на NoSQL системите</vt:lpstr>
      <vt:lpstr>Характеристики на NoSQL системите</vt:lpstr>
      <vt:lpstr>Видове NoSQL системи</vt:lpstr>
      <vt:lpstr>Видове NoSQL системи</vt:lpstr>
      <vt:lpstr>Видове NoSQL системи</vt:lpstr>
      <vt:lpstr>Видове NoSQL системи</vt:lpstr>
      <vt:lpstr>Видове NoSQL системи</vt:lpstr>
      <vt:lpstr>Видове NoSQL системи</vt:lpstr>
      <vt:lpstr>CAP теорема (принцип)</vt:lpstr>
      <vt:lpstr>CAP теорема (принцип)</vt:lpstr>
      <vt:lpstr>CAP теорема (принцип)</vt:lpstr>
      <vt:lpstr>CAP теорема (принцип)</vt:lpstr>
      <vt:lpstr>Характеристики на NoSQL системите</vt:lpstr>
      <vt:lpstr>Характеристики на NoSQL системите</vt:lpstr>
      <vt:lpstr>Характеристики на NoSQL системите</vt:lpstr>
      <vt:lpstr>Характеристики на NoSQL системите</vt:lpstr>
      <vt:lpstr>BIG DATA - дефиниция и характеристики</vt:lpstr>
      <vt:lpstr>BIG DATA - дефиниция и характеристики</vt:lpstr>
      <vt:lpstr>BIG DATA - дефиниция и характеристики</vt:lpstr>
      <vt:lpstr>BIG DATA - дефиниция и характеристики</vt:lpstr>
      <vt:lpstr>BIG DATA - дефиниция и характеристики</vt:lpstr>
    </vt:vector>
  </TitlesOfParts>
  <Company>Corbis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JULLY</dc:creator>
  <cp:lastModifiedBy>DELL</cp:lastModifiedBy>
  <cp:revision>220</cp:revision>
  <cp:lastPrinted>1601-01-01T00:00:00Z</cp:lastPrinted>
  <dcterms:created xsi:type="dcterms:W3CDTF">1601-01-01T00:00:00Z</dcterms:created>
  <dcterms:modified xsi:type="dcterms:W3CDTF">2024-05-20T14:03:15Z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TC011812301033</vt:lpwstr>
  </property>
</Properties>
</file>