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3" r:id="rId4"/>
    <p:sldId id="274" r:id="rId5"/>
    <p:sldId id="275" r:id="rId6"/>
    <p:sldId id="277" r:id="rId7"/>
    <p:sldId id="276" r:id="rId8"/>
    <p:sldId id="280" r:id="rId9"/>
    <p:sldId id="278" r:id="rId10"/>
    <p:sldId id="262" r:id="rId11"/>
    <p:sldId id="282" r:id="rId12"/>
    <p:sldId id="281" r:id="rId13"/>
    <p:sldId id="25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803"/>
    <a:srgbClr val="F4CEE4"/>
    <a:srgbClr val="FC8F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213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347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39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16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23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7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9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20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3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3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AA3A3-C5E0-48CF-B9CF-532F1B9A988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6B42C-5A86-45E8-8F46-D66C393C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3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740" y="2335040"/>
            <a:ext cx="8393502" cy="197510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bg-BG" sz="4800" b="1" dirty="0" smtClean="0">
                <a:solidFill>
                  <a:srgbClr val="C00000"/>
                </a:solidFill>
                <a:latin typeface="+mn-lt"/>
              </a:rPr>
              <a:t>Поколение </a:t>
            </a:r>
            <a:r>
              <a:rPr lang="en-GB" sz="4800" b="1" dirty="0" smtClean="0">
                <a:solidFill>
                  <a:srgbClr val="C00000"/>
                </a:solidFill>
                <a:latin typeface="+mn-lt"/>
              </a:rPr>
              <a:t>Z</a:t>
            </a:r>
            <a:r>
              <a:rPr lang="en-GB" sz="32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sz="3200" b="1" dirty="0">
                <a:solidFill>
                  <a:srgbClr val="C00000"/>
                </a:solidFill>
                <a:latin typeface="+mn-lt"/>
              </a:rPr>
            </a:br>
            <a:endParaRPr lang="en-US" sz="3200" b="1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826" y="6209210"/>
            <a:ext cx="7414403" cy="419375"/>
          </a:xfrm>
        </p:spPr>
        <p:txBody>
          <a:bodyPr>
            <a:normAutofit/>
          </a:bodyPr>
          <a:lstStyle/>
          <a:p>
            <a:r>
              <a:rPr lang="bg-BG" sz="2200" b="1" dirty="0" err="1">
                <a:solidFill>
                  <a:schemeClr val="bg1">
                    <a:lumMod val="50000"/>
                  </a:schemeClr>
                </a:solidFill>
              </a:rPr>
              <a:t>г</a:t>
            </a:r>
            <a:r>
              <a:rPr lang="bg-BG" sz="2200" b="1" dirty="0" err="1" smtClean="0">
                <a:solidFill>
                  <a:schemeClr val="bg1">
                    <a:lumMod val="50000"/>
                  </a:schemeClr>
                </a:solidFill>
              </a:rPr>
              <a:t>л.ас.д</a:t>
            </a:r>
            <a:r>
              <a:rPr lang="bg-BG" sz="2200" b="1" dirty="0" smtClean="0">
                <a:solidFill>
                  <a:schemeClr val="bg1">
                    <a:lumMod val="50000"/>
                  </a:schemeClr>
                </a:solidFill>
              </a:rPr>
              <a:t>-р Соня Драгова-Колева, ДКНП</a:t>
            </a:r>
            <a:endParaRPr lang="en-US" sz="2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100" name="Picture 4" descr="Image result for generation x, y, z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78"/>
            <a:ext cx="2705100" cy="1546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Резултат с изображение за „generation Z images“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279" y="22553"/>
            <a:ext cx="3361509" cy="2022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094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614" y="669690"/>
            <a:ext cx="8494776" cy="51937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bg-BG" sz="2400" b="1" dirty="0" smtClean="0">
                <a:solidFill>
                  <a:srgbClr val="00B0F0"/>
                </a:solidFill>
              </a:rPr>
              <a:t>Препоръки </a:t>
            </a:r>
            <a:r>
              <a:rPr lang="bg-BG" sz="2400" b="1" dirty="0">
                <a:solidFill>
                  <a:srgbClr val="00B0F0"/>
                </a:solidFill>
              </a:rPr>
              <a:t>за </a:t>
            </a:r>
            <a:r>
              <a:rPr lang="bg-BG" sz="2400" b="1" dirty="0" smtClean="0">
                <a:solidFill>
                  <a:srgbClr val="00B0F0"/>
                </a:solidFill>
              </a:rPr>
              <a:t>обучение/управление на поколения </a:t>
            </a:r>
            <a:r>
              <a:rPr lang="en-US" sz="2400" b="1" dirty="0" smtClean="0">
                <a:solidFill>
                  <a:srgbClr val="00B0F0"/>
                </a:solidFill>
              </a:rPr>
              <a:t>Z</a:t>
            </a:r>
            <a:r>
              <a:rPr lang="bg-BG" sz="2400" b="1" dirty="0" smtClean="0">
                <a:solidFill>
                  <a:srgbClr val="00B0F0"/>
                </a:solidFill>
              </a:rPr>
              <a:t>:</a:t>
            </a:r>
          </a:p>
          <a:p>
            <a:pPr marL="0" indent="0">
              <a:buNone/>
            </a:pPr>
            <a:endParaRPr lang="bg-BG" sz="9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bg-BG" sz="2400" b="1" dirty="0">
                <a:solidFill>
                  <a:srgbClr val="00B0F0"/>
                </a:solidFill>
              </a:rPr>
              <a:t>а</a:t>
            </a:r>
            <a:r>
              <a:rPr lang="bg-BG" sz="2400" b="1" dirty="0" smtClean="0">
                <a:solidFill>
                  <a:srgbClr val="00B0F0"/>
                </a:solidFill>
              </a:rPr>
              <a:t>) Отношението към тях:</a:t>
            </a:r>
          </a:p>
          <a:p>
            <a:pPr marL="0" indent="0">
              <a:buNone/>
            </a:pPr>
            <a:endParaRPr lang="bg-BG" sz="1000" b="1" dirty="0" smtClean="0">
              <a:solidFill>
                <a:srgbClr val="FF0000"/>
              </a:solidFill>
            </a:endParaRPr>
          </a:p>
          <a:p>
            <a:r>
              <a:rPr lang="bg-BG" sz="2200" dirty="0"/>
              <a:t>г</a:t>
            </a:r>
            <a:r>
              <a:rPr lang="bg-BG" sz="2200" dirty="0" smtClean="0"/>
              <a:t>рижа и внимание към техните нужди, по-персонализиран подход;</a:t>
            </a:r>
          </a:p>
          <a:p>
            <a:endParaRPr lang="bg-BG" sz="800" dirty="0" smtClean="0"/>
          </a:p>
          <a:p>
            <a:r>
              <a:rPr lang="bg-BG" sz="2200" dirty="0"/>
              <a:t>д</a:t>
            </a:r>
            <a:r>
              <a:rPr lang="bg-BG" sz="2200" dirty="0" smtClean="0"/>
              <a:t>а бъдат изслушвани - </a:t>
            </a:r>
            <a:r>
              <a:rPr lang="bg-BG" sz="2200" dirty="0"/>
              <a:t>възможност да задават въпроси и да получават отговори и </a:t>
            </a:r>
            <a:r>
              <a:rPr lang="bg-BG" sz="2200" dirty="0" smtClean="0"/>
              <a:t>съвети, да споделят идеи и предложения;</a:t>
            </a:r>
          </a:p>
          <a:p>
            <a:pPr marL="0" indent="0">
              <a:buNone/>
            </a:pPr>
            <a:endParaRPr lang="bg-BG" sz="800" dirty="0" smtClean="0"/>
          </a:p>
          <a:p>
            <a:r>
              <a:rPr lang="bg-BG" sz="2200" dirty="0"/>
              <a:t>п</a:t>
            </a:r>
            <a:r>
              <a:rPr lang="bg-BG" sz="2200" dirty="0" smtClean="0"/>
              <a:t>розрачност - </a:t>
            </a:r>
            <a:r>
              <a:rPr lang="bg-BG" sz="2200" dirty="0"/>
              <a:t>искат да знаят какви са </a:t>
            </a:r>
            <a:r>
              <a:rPr lang="bg-BG" sz="2200" dirty="0" smtClean="0"/>
              <a:t>целите, какво се очаква от тях и </a:t>
            </a:r>
            <a:r>
              <a:rPr lang="bg-BG" sz="2200" dirty="0"/>
              <a:t>как може да </a:t>
            </a:r>
            <a:r>
              <a:rPr lang="bg-BG" sz="2200" dirty="0" smtClean="0"/>
              <a:t>допринесат;</a:t>
            </a:r>
          </a:p>
          <a:p>
            <a:pPr marL="0" indent="0">
              <a:buNone/>
            </a:pPr>
            <a:endParaRPr lang="bg-BG" sz="800" dirty="0" smtClean="0"/>
          </a:p>
          <a:p>
            <a:r>
              <a:rPr lang="ru-RU" sz="2200" dirty="0" err="1"/>
              <a:t>п</a:t>
            </a:r>
            <a:r>
              <a:rPr lang="ru-RU" sz="2200" dirty="0" err="1" smtClean="0"/>
              <a:t>оставяне</a:t>
            </a:r>
            <a:r>
              <a:rPr lang="ru-RU" sz="2200" dirty="0" smtClean="0"/>
              <a:t> на </a:t>
            </a:r>
            <a:r>
              <a:rPr lang="ru-RU" sz="2200" dirty="0" err="1"/>
              <a:t>ясни</a:t>
            </a:r>
            <a:r>
              <a:rPr lang="ru-RU" sz="2200" dirty="0"/>
              <a:t> </a:t>
            </a:r>
            <a:r>
              <a:rPr lang="ru-RU" sz="2200" dirty="0" err="1"/>
              <a:t>крайни</a:t>
            </a:r>
            <a:r>
              <a:rPr lang="ru-RU" sz="2200" dirty="0"/>
              <a:t> </a:t>
            </a:r>
            <a:r>
              <a:rPr lang="ru-RU" sz="2200" dirty="0" err="1" smtClean="0"/>
              <a:t>срокове</a:t>
            </a:r>
            <a:r>
              <a:rPr lang="ru-RU" sz="2200" dirty="0" smtClean="0"/>
              <a:t>;</a:t>
            </a:r>
          </a:p>
          <a:p>
            <a:pPr marL="0" indent="0">
              <a:buNone/>
            </a:pPr>
            <a:endParaRPr lang="bg-BG" sz="900" dirty="0" smtClean="0"/>
          </a:p>
          <a:p>
            <a:r>
              <a:rPr lang="bg-BG" sz="2200" dirty="0"/>
              <a:t>д</a:t>
            </a:r>
            <a:r>
              <a:rPr lang="bg-BG" sz="2200" dirty="0" smtClean="0"/>
              <a:t>а бъдем автентични в комуникацията с тях и да скъсим дистанцията, партньорски отношения, доверие и взаимно учене;</a:t>
            </a:r>
          </a:p>
          <a:p>
            <a:pPr marL="0" indent="0">
              <a:buNone/>
            </a:pPr>
            <a:endParaRPr lang="bg-BG" sz="900" dirty="0" smtClean="0"/>
          </a:p>
          <a:p>
            <a:r>
              <a:rPr lang="bg-BG" sz="2200" dirty="0"/>
              <a:t>м</a:t>
            </a:r>
            <a:r>
              <a:rPr lang="bg-BG" sz="2200" dirty="0" smtClean="0"/>
              <a:t>енторство/тюторство, подкрепящи отношения;</a:t>
            </a:r>
          </a:p>
          <a:p>
            <a:endParaRPr lang="bg-BG" sz="900" dirty="0" smtClean="0"/>
          </a:p>
          <a:p>
            <a:endParaRPr lang="bg-BG" sz="2200" dirty="0" smtClean="0"/>
          </a:p>
        </p:txBody>
      </p:sp>
      <p:pic>
        <p:nvPicPr>
          <p:cNvPr id="4" name="Picture 2" descr="Image result for generation x, y, z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84" y="5556068"/>
            <a:ext cx="4599431" cy="130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47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0630"/>
            <a:ext cx="7886700" cy="609599"/>
          </a:xfrm>
        </p:spPr>
        <p:txBody>
          <a:bodyPr>
            <a:noAutofit/>
          </a:bodyPr>
          <a:lstStyle/>
          <a:p>
            <a:r>
              <a:rPr lang="bg-BG" sz="2200" b="1" dirty="0">
                <a:solidFill>
                  <a:srgbClr val="00B0F0"/>
                </a:solidFill>
                <a:latin typeface="+mn-lt"/>
              </a:rPr>
              <a:t>Препоръки за обучение/управление на поколения </a:t>
            </a:r>
            <a:r>
              <a:rPr lang="en-US" sz="2200" b="1" dirty="0">
                <a:solidFill>
                  <a:srgbClr val="00B0F0"/>
                </a:solidFill>
                <a:latin typeface="+mn-lt"/>
              </a:rPr>
              <a:t>Z</a:t>
            </a:r>
            <a:r>
              <a:rPr lang="bg-BG" sz="2200" b="1" dirty="0" smtClean="0">
                <a:solidFill>
                  <a:srgbClr val="00B0F0"/>
                </a:solidFill>
                <a:latin typeface="+mn-lt"/>
              </a:rPr>
              <a:t>:</a:t>
            </a:r>
            <a:endParaRPr lang="en-US" sz="2200" b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740229"/>
            <a:ext cx="8227967" cy="54367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2200" b="1" dirty="0">
                <a:solidFill>
                  <a:srgbClr val="00B0F0"/>
                </a:solidFill>
              </a:rPr>
              <a:t>б</a:t>
            </a:r>
            <a:r>
              <a:rPr lang="bg-BG" sz="2200" b="1" dirty="0" smtClean="0">
                <a:solidFill>
                  <a:srgbClr val="00B0F0"/>
                </a:solidFill>
              </a:rPr>
              <a:t>) Привлекателно преподаване и обучение:</a:t>
            </a:r>
            <a:endParaRPr lang="bg-BG" sz="2200" b="1" dirty="0">
              <a:solidFill>
                <a:srgbClr val="00B0F0"/>
              </a:solidFill>
            </a:endParaRPr>
          </a:p>
          <a:p>
            <a:r>
              <a:rPr lang="ru-RU" sz="2000" dirty="0" smtClean="0"/>
              <a:t>да </a:t>
            </a:r>
            <a:r>
              <a:rPr lang="ru-RU" sz="2000" dirty="0" err="1"/>
              <a:t>бъдем</a:t>
            </a:r>
            <a:r>
              <a:rPr lang="ru-RU" sz="2000" dirty="0"/>
              <a:t> кратки, </a:t>
            </a:r>
            <a:r>
              <a:rPr lang="ru-RU" sz="2000" dirty="0" err="1"/>
              <a:t>давайки</a:t>
            </a:r>
            <a:r>
              <a:rPr lang="ru-RU" sz="2000" dirty="0"/>
              <a:t> им </a:t>
            </a:r>
            <a:r>
              <a:rPr lang="ru-RU" sz="2000" dirty="0" err="1"/>
              <a:t>точни</a:t>
            </a:r>
            <a:r>
              <a:rPr lang="ru-RU" sz="2000" dirty="0"/>
              <a:t> инструкции, </a:t>
            </a:r>
            <a:r>
              <a:rPr lang="ru-RU" sz="2000" dirty="0" err="1"/>
              <a:t>най</a:t>
            </a:r>
            <a:r>
              <a:rPr lang="ru-RU" sz="2000" dirty="0"/>
              <a:t>-добре </a:t>
            </a:r>
            <a:r>
              <a:rPr lang="ru-RU" sz="2000" dirty="0" err="1"/>
              <a:t>във</a:t>
            </a:r>
            <a:r>
              <a:rPr lang="ru-RU" sz="2000" dirty="0"/>
              <a:t> вид на слайд – 4-5 точки, </a:t>
            </a:r>
            <a:r>
              <a:rPr lang="ru-RU" sz="2000" dirty="0" err="1" smtClean="0"/>
              <a:t>логическа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последователност</a:t>
            </a:r>
            <a:r>
              <a:rPr lang="ru-RU" sz="2000" dirty="0" smtClean="0"/>
              <a:t>;</a:t>
            </a:r>
            <a:endParaRPr lang="en-US" sz="2000" dirty="0"/>
          </a:p>
          <a:p>
            <a:r>
              <a:rPr lang="ru-RU" sz="2000" dirty="0" smtClean="0"/>
              <a:t>да </a:t>
            </a:r>
            <a:r>
              <a:rPr lang="ru-RU" sz="2000" dirty="0" err="1"/>
              <a:t>използваме</a:t>
            </a:r>
            <a:r>
              <a:rPr lang="ru-RU" sz="2000" dirty="0"/>
              <a:t> </a:t>
            </a:r>
            <a:r>
              <a:rPr lang="ru-RU" sz="2000" dirty="0" err="1" smtClean="0"/>
              <a:t>образи</a:t>
            </a:r>
            <a:r>
              <a:rPr lang="ru-RU" sz="2000" dirty="0" smtClean="0"/>
              <a:t>, картинки</a:t>
            </a:r>
            <a:r>
              <a:rPr lang="ru-RU" sz="2000" dirty="0"/>
              <a:t>, </a:t>
            </a:r>
            <a:r>
              <a:rPr lang="ru-RU" sz="2000" dirty="0" err="1" smtClean="0"/>
              <a:t>комикси</a:t>
            </a:r>
            <a:r>
              <a:rPr lang="ru-RU" sz="2000" dirty="0" smtClean="0"/>
              <a:t>;</a:t>
            </a:r>
          </a:p>
          <a:p>
            <a:r>
              <a:rPr lang="bg-BG" sz="2000" dirty="0" smtClean="0"/>
              <a:t>предлагане </a:t>
            </a:r>
            <a:r>
              <a:rPr lang="bg-BG" sz="2000" dirty="0"/>
              <a:t>на гъвкавост </a:t>
            </a:r>
            <a:r>
              <a:rPr lang="bg-BG" sz="2000" dirty="0" smtClean="0"/>
              <a:t>и разнообразие във формите на поднасяне на материала и оценяването, присъствено и дистанционно обучение;</a:t>
            </a:r>
          </a:p>
          <a:p>
            <a:r>
              <a:rPr lang="bg-BG" sz="2000" dirty="0"/>
              <a:t>посочване на </a:t>
            </a:r>
            <a:r>
              <a:rPr lang="bg-BG" sz="2000" dirty="0" smtClean="0"/>
              <a:t>смисъла и ползите от обучението;</a:t>
            </a:r>
          </a:p>
          <a:p>
            <a:r>
              <a:rPr lang="bg-BG" sz="2000" dirty="0" smtClean="0"/>
              <a:t>да </a:t>
            </a:r>
            <a:r>
              <a:rPr lang="bg-BG" sz="2000" dirty="0"/>
              <a:t>им помогнем да свържат обучението с личните си цели и </a:t>
            </a:r>
            <a:r>
              <a:rPr lang="bg-BG" sz="2000" dirty="0" smtClean="0"/>
              <a:t>успех, </a:t>
            </a:r>
            <a:r>
              <a:rPr lang="bg-BG" sz="2000" dirty="0"/>
              <a:t>да видят неговото практическо </a:t>
            </a:r>
            <a:r>
              <a:rPr lang="bg-BG" sz="2000" dirty="0" smtClean="0"/>
              <a:t>приложение чрез практически упражнения, симулации, игри;</a:t>
            </a:r>
          </a:p>
          <a:p>
            <a:r>
              <a:rPr lang="bg-BG" sz="2000" dirty="0" smtClean="0"/>
              <a:t>да </a:t>
            </a:r>
            <a:r>
              <a:rPr lang="bg-BG" sz="2000" dirty="0"/>
              <a:t>направим обучението социално </a:t>
            </a:r>
            <a:r>
              <a:rPr lang="bg-BG" sz="2000" dirty="0" smtClean="0"/>
              <a:t>и преживелищно като им помогнем </a:t>
            </a:r>
            <a:r>
              <a:rPr lang="bg-BG" sz="2000" dirty="0"/>
              <a:t>да се чувстват част от общността в </a:t>
            </a:r>
            <a:r>
              <a:rPr lang="bg-BG" sz="2000" dirty="0" smtClean="0"/>
              <a:t>университета и им предложим учебно място, което е социално </a:t>
            </a:r>
            <a:r>
              <a:rPr lang="bg-BG" sz="2000" dirty="0"/>
              <a:t>и забавно; </a:t>
            </a:r>
            <a:r>
              <a:rPr lang="en-GB" sz="2000" dirty="0" smtClean="0"/>
              <a:t>networking</a:t>
            </a:r>
            <a:r>
              <a:rPr lang="bg-BG" sz="2000" dirty="0"/>
              <a:t>; </a:t>
            </a:r>
            <a:r>
              <a:rPr lang="bg-BG" sz="2000" dirty="0" smtClean="0"/>
              <a:t>екипни задачи;</a:t>
            </a:r>
          </a:p>
          <a:p>
            <a:r>
              <a:rPr lang="bg-BG" sz="2000" dirty="0" smtClean="0"/>
              <a:t>използване </a:t>
            </a:r>
            <a:r>
              <a:rPr lang="bg-BG" sz="2000" dirty="0"/>
              <a:t>на новите технологии </a:t>
            </a:r>
            <a:r>
              <a:rPr lang="bg-BG" sz="2000" dirty="0" smtClean="0"/>
              <a:t>и мобилните устройства в </a:t>
            </a:r>
            <a:r>
              <a:rPr lang="bg-BG" sz="2000" dirty="0"/>
              <a:t>процеса на </a:t>
            </a:r>
            <a:r>
              <a:rPr lang="bg-BG" sz="2000" dirty="0" smtClean="0"/>
              <a:t>обучение;</a:t>
            </a:r>
            <a:endParaRPr lang="bg-BG" sz="2000" dirty="0"/>
          </a:p>
          <a:p>
            <a:endParaRPr lang="bg-BG" sz="2000" dirty="0"/>
          </a:p>
          <a:p>
            <a:endParaRPr lang="bg-BG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8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7412"/>
            <a:ext cx="7886700" cy="749571"/>
          </a:xfrm>
        </p:spPr>
        <p:txBody>
          <a:bodyPr>
            <a:normAutofit/>
          </a:bodyPr>
          <a:lstStyle/>
          <a:p>
            <a:r>
              <a:rPr lang="bg-BG" sz="2200" b="1" dirty="0">
                <a:solidFill>
                  <a:srgbClr val="00B0F0"/>
                </a:solidFill>
                <a:latin typeface="+mn-lt"/>
              </a:rPr>
              <a:t>Препоръки за обучение/управление на поколения </a:t>
            </a:r>
            <a:r>
              <a:rPr lang="en-US" sz="2200" b="1" dirty="0">
                <a:solidFill>
                  <a:srgbClr val="00B0F0"/>
                </a:solidFill>
                <a:latin typeface="+mn-lt"/>
              </a:rPr>
              <a:t>Z</a:t>
            </a:r>
            <a:r>
              <a:rPr lang="bg-BG" sz="2200" b="1" dirty="0">
                <a:solidFill>
                  <a:srgbClr val="00B0F0"/>
                </a:solidFill>
                <a:latin typeface="+mn-lt"/>
              </a:rPr>
              <a:t>:</a:t>
            </a:r>
            <a:endParaRPr lang="en-US" sz="22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57943"/>
            <a:ext cx="7886700" cy="5219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2200" b="1" dirty="0">
                <a:solidFill>
                  <a:srgbClr val="00B0F0"/>
                </a:solidFill>
              </a:rPr>
              <a:t>в</a:t>
            </a:r>
            <a:r>
              <a:rPr lang="bg-BG" sz="2200" b="1" dirty="0" smtClean="0">
                <a:solidFill>
                  <a:srgbClr val="00B0F0"/>
                </a:solidFill>
              </a:rPr>
              <a:t>) Оценяването</a:t>
            </a:r>
          </a:p>
          <a:p>
            <a:r>
              <a:rPr lang="bg-BG" sz="2200" dirty="0"/>
              <a:t>п</a:t>
            </a:r>
            <a:r>
              <a:rPr lang="bg-BG" sz="2200" dirty="0" smtClean="0"/>
              <a:t>редоставяне </a:t>
            </a:r>
            <a:r>
              <a:rPr lang="bg-BG" sz="2200" dirty="0"/>
              <a:t>на редовна обратна връзка </a:t>
            </a:r>
            <a:r>
              <a:rPr lang="bg-BG" sz="2200" dirty="0" smtClean="0"/>
              <a:t>– признание, „лайкване“, </a:t>
            </a:r>
            <a:r>
              <a:rPr lang="bg-BG" sz="2200" dirty="0"/>
              <a:t>внимателно поднасяне на негативната информация</a:t>
            </a:r>
            <a:r>
              <a:rPr lang="bg-BG" sz="2200" dirty="0" smtClean="0"/>
              <a:t>;</a:t>
            </a:r>
          </a:p>
          <a:p>
            <a:r>
              <a:rPr lang="bg-BG" sz="2200" dirty="0"/>
              <a:t>р</a:t>
            </a:r>
            <a:r>
              <a:rPr lang="bg-BG" sz="2200" dirty="0" smtClean="0"/>
              <a:t>азнообразие и множественост на формите на оценяване;</a:t>
            </a:r>
          </a:p>
          <a:p>
            <a:r>
              <a:rPr lang="bg-BG" sz="2200" dirty="0"/>
              <a:t>я</a:t>
            </a:r>
            <a:r>
              <a:rPr lang="bg-BG" sz="2200" dirty="0" smtClean="0"/>
              <a:t>снота в оценяването</a:t>
            </a:r>
          </a:p>
          <a:p>
            <a:r>
              <a:rPr lang="bg-BG" sz="2200" dirty="0"/>
              <a:t>с</a:t>
            </a:r>
            <a:r>
              <a:rPr lang="bg-BG" sz="2200" dirty="0" smtClean="0"/>
              <a:t>амооценяване</a:t>
            </a:r>
          </a:p>
          <a:p>
            <a:endParaRPr lang="bg-BG" sz="2200" dirty="0"/>
          </a:p>
          <a:p>
            <a:r>
              <a:rPr lang="bg-BG" sz="2200" dirty="0"/>
              <a:t>Удържане в граници и образователни ценности чрез уважение, партньорство, експертност</a:t>
            </a:r>
            <a:r>
              <a:rPr lang="bg-BG" sz="2200" dirty="0" smtClean="0"/>
              <a:t>.</a:t>
            </a:r>
          </a:p>
          <a:p>
            <a:pPr marL="0" indent="0">
              <a:buNone/>
            </a:pPr>
            <a:endParaRPr lang="bg-BG" sz="800" dirty="0" smtClean="0"/>
          </a:p>
          <a:p>
            <a:r>
              <a:rPr lang="ru-RU" sz="2200" dirty="0" err="1"/>
              <a:t>Студентите</a:t>
            </a:r>
            <a:r>
              <a:rPr lang="ru-RU" sz="2200" dirty="0"/>
              <a:t> </a:t>
            </a:r>
            <a:r>
              <a:rPr lang="ru-RU" sz="2200" dirty="0" err="1"/>
              <a:t>търсят</a:t>
            </a:r>
            <a:r>
              <a:rPr lang="ru-RU" sz="2200" dirty="0"/>
              <a:t> </a:t>
            </a:r>
            <a:r>
              <a:rPr lang="ru-RU" sz="2200" dirty="0" err="1"/>
              <a:t>идеалния</a:t>
            </a:r>
            <a:r>
              <a:rPr lang="ru-RU" sz="2200" dirty="0"/>
              <a:t> баланс между </a:t>
            </a:r>
            <a:r>
              <a:rPr lang="ru-RU" sz="2200" dirty="0" err="1"/>
              <a:t>прекараното</a:t>
            </a:r>
            <a:r>
              <a:rPr lang="ru-RU" sz="2200" dirty="0"/>
              <a:t> </a:t>
            </a:r>
            <a:r>
              <a:rPr lang="ru-RU" sz="2200" dirty="0" err="1"/>
              <a:t>време</a:t>
            </a:r>
            <a:r>
              <a:rPr lang="ru-RU" sz="2200" dirty="0"/>
              <a:t>, </a:t>
            </a:r>
            <a:r>
              <a:rPr lang="ru-RU" sz="2200" dirty="0" err="1"/>
              <a:t>количеството</a:t>
            </a:r>
            <a:r>
              <a:rPr lang="ru-RU" sz="2200" dirty="0"/>
              <a:t> получена информация и „ползите“, </a:t>
            </a:r>
            <a:r>
              <a:rPr lang="ru-RU" sz="2200" dirty="0" err="1"/>
              <a:t>които</a:t>
            </a:r>
            <a:r>
              <a:rPr lang="ru-RU" sz="2200" dirty="0"/>
              <a:t> </a:t>
            </a:r>
            <a:r>
              <a:rPr lang="ru-RU" sz="2200" dirty="0" err="1"/>
              <a:t>могат</a:t>
            </a:r>
            <a:r>
              <a:rPr lang="ru-RU" sz="2200" dirty="0"/>
              <a:t> да </a:t>
            </a:r>
            <a:r>
              <a:rPr lang="ru-RU" sz="2200" dirty="0" err="1"/>
              <a:t>извлекат</a:t>
            </a:r>
            <a:r>
              <a:rPr lang="ru-RU" sz="2200" dirty="0"/>
              <a:t> от </a:t>
            </a:r>
            <a:r>
              <a:rPr lang="ru-RU" sz="2200" dirty="0" err="1"/>
              <a:t>тази</a:t>
            </a:r>
            <a:r>
              <a:rPr lang="ru-RU" sz="2200" dirty="0"/>
              <a:t> информация</a:t>
            </a:r>
            <a:endParaRPr lang="en-US" sz="2200" dirty="0"/>
          </a:p>
          <a:p>
            <a:endParaRPr lang="en-US" sz="2400" dirty="0"/>
          </a:p>
          <a:p>
            <a:endParaRPr lang="bg-BG" sz="2200" dirty="0"/>
          </a:p>
          <a:p>
            <a:endParaRPr lang="bg-BG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0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024" y="1185592"/>
            <a:ext cx="78867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sz="32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bg-BG" sz="3200" b="1" dirty="0" smtClean="0">
                <a:solidFill>
                  <a:srgbClr val="C00000"/>
                </a:solidFill>
              </a:rPr>
              <a:t>БЛАГОДАРЯ</a:t>
            </a:r>
            <a:r>
              <a:rPr lang="bg-BG" sz="3200" dirty="0" smtClean="0"/>
              <a:t> </a:t>
            </a:r>
            <a:r>
              <a:rPr lang="bg-BG" sz="3200" b="1" dirty="0" smtClean="0">
                <a:solidFill>
                  <a:srgbClr val="C00000"/>
                </a:solidFill>
              </a:rPr>
              <a:t>ЗА ВНИМАНИЕТО!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Резултат с изображение за „generation Z images“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51740"/>
            <a:ext cx="5943600" cy="35058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209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65691"/>
            <a:ext cx="7886700" cy="1325563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8937928"/>
              </p:ext>
            </p:extLst>
          </p:nvPr>
        </p:nvGraphicFramePr>
        <p:xfrm>
          <a:off x="380999" y="357051"/>
          <a:ext cx="7199376" cy="5855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92">
                  <a:extLst>
                    <a:ext uri="{9D8B030D-6E8A-4147-A177-3AD203B41FA5}">
                      <a16:colId xmlns:a16="http://schemas.microsoft.com/office/drawing/2014/main" val="2974157676"/>
                    </a:ext>
                  </a:extLst>
                </a:gridCol>
                <a:gridCol w="2399792">
                  <a:extLst>
                    <a:ext uri="{9D8B030D-6E8A-4147-A177-3AD203B41FA5}">
                      <a16:colId xmlns:a16="http://schemas.microsoft.com/office/drawing/2014/main" val="2040379676"/>
                    </a:ext>
                  </a:extLst>
                </a:gridCol>
                <a:gridCol w="2399792">
                  <a:extLst>
                    <a:ext uri="{9D8B030D-6E8A-4147-A177-3AD203B41FA5}">
                      <a16:colId xmlns:a16="http://schemas.microsoft.com/office/drawing/2014/main" val="1724041925"/>
                    </a:ext>
                  </a:extLst>
                </a:gridCol>
              </a:tblGrid>
              <a:tr h="566057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Различните поколения (валидни за западната култура)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2150401"/>
                  </a:ext>
                </a:extLst>
              </a:tr>
              <a:tr h="7489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Наименование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на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поколението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Година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на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раждане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Възраст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0613079"/>
                  </a:ext>
                </a:extLst>
              </a:tr>
              <a:tr h="5365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Старейшини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2000" dirty="0" smtClean="0">
                          <a:effectLst/>
                        </a:rPr>
                        <a:t>п</a:t>
                      </a:r>
                      <a:r>
                        <a:rPr lang="en-US" sz="2000" dirty="0" err="1" smtClean="0">
                          <a:effectLst/>
                        </a:rPr>
                        <a:t>реди</a:t>
                      </a:r>
                      <a:r>
                        <a:rPr lang="en-US" sz="2000" dirty="0" smtClean="0">
                          <a:effectLst/>
                        </a:rPr>
                        <a:t> 192</a:t>
                      </a:r>
                      <a:r>
                        <a:rPr lang="bg-BG" sz="2000" dirty="0" smtClean="0">
                          <a:effectLst/>
                        </a:rPr>
                        <a:t>5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96 </a:t>
                      </a:r>
                      <a:r>
                        <a:rPr lang="en-US" sz="2000" dirty="0">
                          <a:effectLst/>
                        </a:rPr>
                        <a:t>г. +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1518170"/>
                  </a:ext>
                </a:extLst>
              </a:tr>
              <a:tr h="5266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Строители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192</a:t>
                      </a:r>
                      <a:r>
                        <a:rPr lang="bg-BG" sz="2000" dirty="0" smtClean="0">
                          <a:effectLst/>
                        </a:rPr>
                        <a:t>5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– </a:t>
                      </a:r>
                      <a:r>
                        <a:rPr lang="en-US" sz="2000" dirty="0" smtClean="0">
                          <a:effectLst/>
                        </a:rPr>
                        <a:t>1945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76 </a:t>
                      </a:r>
                      <a:r>
                        <a:rPr lang="en-US" sz="2000" dirty="0">
                          <a:effectLst/>
                        </a:rPr>
                        <a:t>– </a:t>
                      </a:r>
                      <a:r>
                        <a:rPr lang="en-US" sz="2000" dirty="0" smtClean="0">
                          <a:effectLst/>
                        </a:rPr>
                        <a:t>96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0169205"/>
                  </a:ext>
                </a:extLst>
              </a:tr>
              <a:tr h="5312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Бейбибумъри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194</a:t>
                      </a:r>
                      <a:r>
                        <a:rPr lang="bg-BG" sz="2000" dirty="0" smtClean="0">
                          <a:effectLst/>
                        </a:rPr>
                        <a:t>6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– </a:t>
                      </a:r>
                      <a:r>
                        <a:rPr lang="en-US" sz="2000" dirty="0" smtClean="0">
                          <a:effectLst/>
                        </a:rPr>
                        <a:t>1964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57 </a:t>
                      </a:r>
                      <a:r>
                        <a:rPr lang="en-US" sz="2000" dirty="0">
                          <a:effectLst/>
                        </a:rPr>
                        <a:t>– </a:t>
                      </a:r>
                      <a:r>
                        <a:rPr lang="en-US" sz="2000" dirty="0" smtClean="0">
                          <a:effectLst/>
                        </a:rPr>
                        <a:t>75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1415183"/>
                  </a:ext>
                </a:extLst>
              </a:tr>
              <a:tr h="5870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Поколение X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196</a:t>
                      </a:r>
                      <a:r>
                        <a:rPr lang="bg-BG" sz="2000" dirty="0" smtClean="0">
                          <a:effectLst/>
                        </a:rPr>
                        <a:t>5</a:t>
                      </a:r>
                      <a:r>
                        <a:rPr lang="bg-BG" sz="2000" baseline="0" dirty="0" smtClean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– 19</a:t>
                      </a:r>
                      <a:r>
                        <a:rPr lang="bg-BG" sz="2000" dirty="0" smtClean="0">
                          <a:effectLst/>
                        </a:rPr>
                        <a:t>83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38 </a:t>
                      </a:r>
                      <a:r>
                        <a:rPr lang="en-US" sz="2000" dirty="0">
                          <a:effectLst/>
                        </a:rPr>
                        <a:t>– </a:t>
                      </a:r>
                      <a:r>
                        <a:rPr lang="en-US" sz="2000" dirty="0" smtClean="0">
                          <a:effectLst/>
                        </a:rPr>
                        <a:t>56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3984967"/>
                  </a:ext>
                </a:extLst>
              </a:tr>
              <a:tr h="7000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Поколение 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198</a:t>
                      </a:r>
                      <a:r>
                        <a:rPr lang="bg-BG" sz="2000" dirty="0" smtClean="0">
                          <a:effectLst/>
                        </a:rPr>
                        <a:t>3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– </a:t>
                      </a:r>
                      <a:r>
                        <a:rPr lang="en-US" sz="2000" dirty="0" smtClean="0">
                          <a:effectLst/>
                        </a:rPr>
                        <a:t>1999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22 </a:t>
                      </a:r>
                      <a:r>
                        <a:rPr lang="en-US" sz="2000" dirty="0">
                          <a:effectLst/>
                        </a:rPr>
                        <a:t>– </a:t>
                      </a:r>
                      <a:r>
                        <a:rPr lang="en-US" sz="2000" dirty="0" smtClean="0">
                          <a:effectLst/>
                        </a:rPr>
                        <a:t>38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2597668"/>
                  </a:ext>
                </a:extLst>
              </a:tr>
              <a:tr h="6809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Поколение Z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200</a:t>
                      </a:r>
                      <a:r>
                        <a:rPr lang="bg-BG" sz="2000" dirty="0" smtClean="0">
                          <a:effectLst/>
                        </a:rPr>
                        <a:t>0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– </a:t>
                      </a:r>
                      <a:r>
                        <a:rPr lang="en-US" sz="2000" dirty="0" smtClean="0">
                          <a:effectLst/>
                        </a:rPr>
                        <a:t>20</a:t>
                      </a:r>
                      <a:r>
                        <a:rPr lang="bg-BG" sz="2000" dirty="0" smtClean="0">
                          <a:effectLst/>
                        </a:rPr>
                        <a:t>12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2000" dirty="0" smtClean="0">
                          <a:effectLst/>
                        </a:rPr>
                        <a:t>9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– </a:t>
                      </a:r>
                      <a:r>
                        <a:rPr lang="en-US" sz="2000" dirty="0" smtClean="0">
                          <a:effectLst/>
                        </a:rPr>
                        <a:t>21 </a:t>
                      </a:r>
                      <a:r>
                        <a:rPr lang="en-US" sz="2000" dirty="0">
                          <a:effectLst/>
                        </a:rPr>
                        <a:t>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40417"/>
                  </a:ext>
                </a:extLst>
              </a:tr>
              <a:tr h="5108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Поколение Алфа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2013 – 2025 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– 8 г.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047900"/>
                  </a:ext>
                </a:extLst>
              </a:tr>
            </a:tbl>
          </a:graphicData>
        </a:graphic>
      </p:graphicFrame>
      <p:pic>
        <p:nvPicPr>
          <p:cNvPr id="2056" name="Picture 8" descr="Image result for generation x, y, z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375" y="595570"/>
            <a:ext cx="1563625" cy="259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68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43840"/>
            <a:ext cx="7886700" cy="696687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 smtClean="0">
                <a:solidFill>
                  <a:srgbClr val="FF0000"/>
                </a:solidFill>
              </a:rPr>
              <a:t>Поколение </a:t>
            </a:r>
            <a:r>
              <a:rPr lang="en-GB" sz="3200" b="1" dirty="0" smtClean="0">
                <a:solidFill>
                  <a:srgbClr val="FF0000"/>
                </a:solidFill>
              </a:rPr>
              <a:t>Z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66949"/>
            <a:ext cx="7886700" cy="5010014"/>
          </a:xfrm>
        </p:spPr>
        <p:txBody>
          <a:bodyPr/>
          <a:lstStyle/>
          <a:p>
            <a:r>
              <a:rPr lang="bg-BG" sz="2600" dirty="0" smtClean="0"/>
              <a:t>С какво се отличават?</a:t>
            </a:r>
          </a:p>
          <a:p>
            <a:r>
              <a:rPr lang="bg-BG" sz="2600" dirty="0" smtClean="0"/>
              <a:t>Какво харесват?</a:t>
            </a:r>
          </a:p>
          <a:p>
            <a:r>
              <a:rPr lang="bg-BG" sz="2600" dirty="0" smtClean="0"/>
              <a:t>Какво има значение за тях?</a:t>
            </a:r>
          </a:p>
          <a:p>
            <a:endParaRPr lang="bg-BG" dirty="0"/>
          </a:p>
          <a:p>
            <a:r>
              <a:rPr lang="bg-BG" sz="2600" dirty="0" smtClean="0"/>
              <a:t>Как да бъдат привлечени в учебния процес?</a:t>
            </a:r>
          </a:p>
          <a:p>
            <a:r>
              <a:rPr lang="bg-BG" sz="2600" dirty="0" smtClean="0"/>
              <a:t>Как да бъдат мотивирани за учене и работа?</a:t>
            </a:r>
          </a:p>
          <a:p>
            <a:endParaRPr lang="bg-BG" dirty="0"/>
          </a:p>
          <a:p>
            <a:r>
              <a:rPr lang="bg-BG" sz="2600" dirty="0" smtClean="0"/>
              <a:t>Какви трудности и предизвикателства срещате в работата си с най-младите студенти?</a:t>
            </a:r>
            <a:endParaRPr lang="en-US" sz="2600" dirty="0"/>
          </a:p>
        </p:txBody>
      </p:sp>
      <p:pic>
        <p:nvPicPr>
          <p:cNvPr id="4" name="Picture 3" descr="Резултат с изображение за „generation Z images“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8583" y="1002030"/>
            <a:ext cx="2960914" cy="13318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27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92816"/>
          </a:xfrm>
        </p:spPr>
        <p:txBody>
          <a:bodyPr>
            <a:normAutofit/>
          </a:bodyPr>
          <a:lstStyle/>
          <a:p>
            <a:pPr algn="ctr"/>
            <a:r>
              <a:rPr lang="bg-BG" sz="2800" b="1" dirty="0">
                <a:solidFill>
                  <a:srgbClr val="FF0000"/>
                </a:solidFill>
                <a:latin typeface="+mn-lt"/>
              </a:rPr>
              <a:t>Поколение </a:t>
            </a:r>
            <a:r>
              <a:rPr lang="en-GB" sz="2800" b="1" dirty="0">
                <a:solidFill>
                  <a:srgbClr val="FF0000"/>
                </a:solidFill>
                <a:latin typeface="+mn-lt"/>
              </a:rPr>
              <a:t>Z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79864"/>
            <a:ext cx="7886700" cy="5097100"/>
          </a:xfrm>
        </p:spPr>
        <p:txBody>
          <a:bodyPr>
            <a:norm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600" dirty="0" smtClean="0">
                <a:solidFill>
                  <a:srgbClr val="FF0000"/>
                </a:solidFill>
              </a:rPr>
              <a:t>Контекст: 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g-BG" sz="900" dirty="0" smtClean="0">
              <a:solidFill>
                <a:srgbClr val="FF0000"/>
              </a:solidFill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bg-BG" sz="2200" dirty="0"/>
              <a:t>д</a:t>
            </a:r>
            <a:r>
              <a:rPr lang="bg-BG" sz="2200" dirty="0" smtClean="0"/>
              <a:t>игитализация </a:t>
            </a:r>
            <a:r>
              <a:rPr lang="bg-BG" sz="2200" dirty="0"/>
              <a:t>и цифровизация; </a:t>
            </a:r>
            <a:endParaRPr lang="bg-BG" sz="2200" dirty="0" smtClean="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g-BG" sz="800" dirty="0" smtClean="0"/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bg-BG" sz="2200" dirty="0"/>
              <a:t>р</a:t>
            </a:r>
            <a:r>
              <a:rPr lang="bg-BG" sz="2200" dirty="0" smtClean="0"/>
              <a:t>одителска свръхопека и предпазливост,</a:t>
            </a:r>
            <a:r>
              <a:rPr lang="en-US" sz="2200" dirty="0" smtClean="0"/>
              <a:t> </a:t>
            </a:r>
            <a:r>
              <a:rPr lang="bg-BG" sz="2200" dirty="0"/>
              <a:t>фокусиране върху таланта на децата; </a:t>
            </a:r>
            <a:endParaRPr lang="bg-BG" sz="2200" dirty="0" smtClean="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g-BG" sz="800" dirty="0" smtClean="0"/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bg-BG" sz="2200" dirty="0"/>
              <a:t>и</a:t>
            </a:r>
            <a:r>
              <a:rPr lang="bg-BG" sz="2200" dirty="0" smtClean="0"/>
              <a:t>нформираност </a:t>
            </a:r>
            <a:r>
              <a:rPr lang="bg-BG" sz="2200" dirty="0"/>
              <a:t>за всичко, което се случва по </a:t>
            </a:r>
            <a:r>
              <a:rPr lang="bg-BG" sz="2200" dirty="0" smtClean="0"/>
              <a:t>света;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g-BG" sz="800" dirty="0" smtClean="0"/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bg-BG" sz="2200" dirty="0"/>
              <a:t>т</a:t>
            </a:r>
            <a:r>
              <a:rPr lang="bg-BG" sz="2200" dirty="0" smtClean="0"/>
              <a:t>ероризъм;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800" dirty="0" smtClean="0"/>
              <a:t> 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bg-BG" sz="2200" dirty="0"/>
              <a:t>п</a:t>
            </a:r>
            <a:r>
              <a:rPr lang="bg-BG" sz="2200" dirty="0" smtClean="0"/>
              <a:t>рисъединяване на България към ЕС; 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bg-BG" sz="800" dirty="0" smtClean="0"/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dirty="0" err="1" smtClean="0"/>
              <a:t>непрекъснати</a:t>
            </a:r>
            <a:r>
              <a:rPr lang="ru-RU" sz="2200" dirty="0" smtClean="0"/>
              <a:t> </a:t>
            </a:r>
            <a:r>
              <a:rPr lang="ru-RU" sz="2200" dirty="0" err="1"/>
              <a:t>социални</a:t>
            </a:r>
            <a:r>
              <a:rPr lang="ru-RU" sz="2200" dirty="0"/>
              <a:t> </a:t>
            </a:r>
            <a:r>
              <a:rPr lang="ru-RU" sz="2200" dirty="0" err="1"/>
              <a:t>промени</a:t>
            </a:r>
            <a:r>
              <a:rPr lang="ru-RU" sz="2200" dirty="0"/>
              <a:t> и </a:t>
            </a:r>
            <a:r>
              <a:rPr lang="ru-RU" sz="2200" dirty="0" err="1" smtClean="0"/>
              <a:t>иновации</a:t>
            </a:r>
            <a:r>
              <a:rPr lang="ru-RU" sz="2200" dirty="0" smtClean="0"/>
              <a:t>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800" dirty="0" smtClean="0"/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dirty="0" err="1" smtClean="0"/>
              <a:t>глобална</a:t>
            </a:r>
            <a:r>
              <a:rPr lang="ru-RU" sz="2200" dirty="0" smtClean="0"/>
              <a:t> </a:t>
            </a:r>
            <a:r>
              <a:rPr lang="ru-RU" sz="2200" dirty="0" err="1" smtClean="0"/>
              <a:t>рецесия</a:t>
            </a:r>
            <a:r>
              <a:rPr lang="ru-RU" sz="2200" dirty="0" smtClean="0"/>
              <a:t>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800" dirty="0" smtClean="0"/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dirty="0" err="1" smtClean="0"/>
              <a:t>промени</a:t>
            </a:r>
            <a:r>
              <a:rPr lang="ru-RU" sz="2200" dirty="0" smtClean="0"/>
              <a:t> </a:t>
            </a:r>
            <a:r>
              <a:rPr lang="ru-RU" sz="2200" dirty="0"/>
              <a:t>в </a:t>
            </a:r>
            <a:r>
              <a:rPr lang="ru-RU" sz="2200" dirty="0" smtClean="0"/>
              <a:t>климата;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sz="800" dirty="0" smtClean="0"/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200" dirty="0" smtClean="0"/>
              <a:t>Ковид-19 пандемия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Резултат с изображение за „generation Z images“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639" y="4693920"/>
            <a:ext cx="2970711" cy="19245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248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233" y="95162"/>
            <a:ext cx="7886700" cy="706028"/>
          </a:xfrm>
        </p:spPr>
        <p:txBody>
          <a:bodyPr>
            <a:normAutofit/>
          </a:bodyPr>
          <a:lstStyle/>
          <a:p>
            <a:r>
              <a:rPr lang="bg-BG" sz="2800" b="1" dirty="0">
                <a:solidFill>
                  <a:srgbClr val="0070C0"/>
                </a:solidFill>
              </a:rPr>
              <a:t>Поколение </a:t>
            </a:r>
            <a:r>
              <a:rPr lang="en-GB" sz="2800" b="1" dirty="0" smtClean="0">
                <a:solidFill>
                  <a:srgbClr val="0070C0"/>
                </a:solidFill>
              </a:rPr>
              <a:t>Z</a:t>
            </a:r>
            <a:r>
              <a:rPr lang="bg-BG" sz="2800" b="1" dirty="0" smtClean="0">
                <a:solidFill>
                  <a:srgbClr val="0070C0"/>
                </a:solidFill>
              </a:rPr>
              <a:t> – характеристики: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594" y="801190"/>
            <a:ext cx="8551818" cy="5184186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</a:rPr>
              <a:t> ценят индивидуализма и </a:t>
            </a:r>
            <a:r>
              <a:rPr lang="ru-RU" b="1" dirty="0" err="1" smtClean="0">
                <a:solidFill>
                  <a:srgbClr val="C00000"/>
                </a:solidFill>
              </a:rPr>
              <a:t>искат</a:t>
            </a:r>
            <a:r>
              <a:rPr lang="ru-RU" b="1" dirty="0" smtClean="0">
                <a:solidFill>
                  <a:srgbClr val="C00000"/>
                </a:solidFill>
              </a:rPr>
              <a:t> да </a:t>
            </a:r>
            <a:r>
              <a:rPr lang="ru-RU" b="1" dirty="0" err="1" smtClean="0">
                <a:solidFill>
                  <a:srgbClr val="C00000"/>
                </a:solidFill>
              </a:rPr>
              <a:t>бъдат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уникални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900" b="1" dirty="0" smtClean="0">
              <a:solidFill>
                <a:srgbClr val="C00000"/>
              </a:solidFill>
            </a:endParaRPr>
          </a:p>
          <a:p>
            <a:r>
              <a:rPr lang="ru-RU" sz="2600" dirty="0"/>
              <a:t>„</a:t>
            </a:r>
            <a:r>
              <a:rPr lang="ru-RU" sz="2600" dirty="0" err="1"/>
              <a:t>бъди</a:t>
            </a:r>
            <a:r>
              <a:rPr lang="ru-RU" sz="2600" dirty="0"/>
              <a:t> себе си“</a:t>
            </a:r>
            <a:r>
              <a:rPr lang="en-US" sz="2600" dirty="0"/>
              <a:t> </a:t>
            </a:r>
            <a:r>
              <a:rPr lang="bg-BG" sz="2600" dirty="0" smtClean="0"/>
              <a:t>;</a:t>
            </a:r>
          </a:p>
          <a:p>
            <a:pPr marL="0" indent="0">
              <a:buNone/>
            </a:pPr>
            <a:endParaRPr lang="bg-BG" sz="900" dirty="0" smtClean="0"/>
          </a:p>
          <a:p>
            <a:r>
              <a:rPr lang="ru-RU" sz="2600" dirty="0" err="1" smtClean="0"/>
              <a:t>експериментиране</a:t>
            </a:r>
            <a:r>
              <a:rPr lang="ru-RU" sz="2600" dirty="0" smtClean="0"/>
              <a:t> и </a:t>
            </a:r>
            <a:r>
              <a:rPr lang="ru-RU" sz="2600" dirty="0" err="1" smtClean="0"/>
              <a:t>изразяване</a:t>
            </a:r>
            <a:r>
              <a:rPr lang="ru-RU" sz="2600" dirty="0" smtClean="0"/>
              <a:t> на себе си по много и </a:t>
            </a:r>
            <a:r>
              <a:rPr lang="ru-RU" sz="2600" dirty="0" err="1" smtClean="0"/>
              <a:t>различни</a:t>
            </a:r>
            <a:r>
              <a:rPr lang="ru-RU" sz="2600" dirty="0" smtClean="0"/>
              <a:t> начини, </a:t>
            </a:r>
            <a:r>
              <a:rPr lang="ru-RU" sz="2600" dirty="0" err="1"/>
              <a:t>избягване</a:t>
            </a:r>
            <a:r>
              <a:rPr lang="ru-RU" sz="2600" dirty="0"/>
              <a:t> на </a:t>
            </a:r>
            <a:r>
              <a:rPr lang="ru-RU" sz="2600" dirty="0" err="1" smtClean="0"/>
              <a:t>етикетите</a:t>
            </a:r>
            <a:r>
              <a:rPr lang="ru-RU" sz="2600" dirty="0" smtClean="0"/>
              <a:t>;</a:t>
            </a:r>
          </a:p>
          <a:p>
            <a:pPr marL="0" indent="0">
              <a:buNone/>
            </a:pPr>
            <a:endParaRPr lang="ru-RU" sz="900" dirty="0" smtClean="0"/>
          </a:p>
          <a:p>
            <a:r>
              <a:rPr lang="ru-RU" sz="2600" dirty="0" err="1"/>
              <a:t>т</a:t>
            </a:r>
            <a:r>
              <a:rPr lang="ru-RU" sz="2600" dirty="0" err="1" smtClean="0"/>
              <a:t>ърсят</a:t>
            </a:r>
            <a:r>
              <a:rPr lang="ru-RU" sz="2600" dirty="0" smtClean="0"/>
              <a:t> </a:t>
            </a:r>
            <a:r>
              <a:rPr lang="ru-RU" sz="2600" dirty="0" err="1" smtClean="0"/>
              <a:t>уникални</a:t>
            </a:r>
            <a:r>
              <a:rPr lang="ru-RU" sz="2600" dirty="0" smtClean="0"/>
              <a:t> </a:t>
            </a:r>
            <a:r>
              <a:rPr lang="ru-RU" sz="2600" dirty="0" err="1" smtClean="0"/>
              <a:t>продукти</a:t>
            </a:r>
            <a:r>
              <a:rPr lang="ru-RU" sz="2600" dirty="0" smtClean="0"/>
              <a:t>, а не </a:t>
            </a:r>
            <a:r>
              <a:rPr lang="ru-RU" sz="2600" dirty="0" err="1" smtClean="0"/>
              <a:t>робуват</a:t>
            </a:r>
            <a:r>
              <a:rPr lang="ru-RU" sz="2600" dirty="0" smtClean="0"/>
              <a:t> на марки;</a:t>
            </a:r>
          </a:p>
          <a:p>
            <a:pPr marL="0" indent="0">
              <a:buNone/>
            </a:pPr>
            <a:endParaRPr lang="ru-RU" sz="900" dirty="0" smtClean="0"/>
          </a:p>
          <a:p>
            <a:r>
              <a:rPr lang="ru-RU" sz="2600" dirty="0"/>
              <a:t>ж</a:t>
            </a:r>
            <a:r>
              <a:rPr lang="ru-RU" sz="2600" dirty="0" smtClean="0"/>
              <a:t>елание за </a:t>
            </a:r>
            <a:r>
              <a:rPr lang="ru-RU" sz="2600" dirty="0" err="1" smtClean="0"/>
              <a:t>автентичност</a:t>
            </a:r>
            <a:r>
              <a:rPr lang="ru-RU" sz="2600" dirty="0" smtClean="0"/>
              <a:t>, </a:t>
            </a:r>
            <a:r>
              <a:rPr lang="ru-RU" sz="2600" dirty="0" err="1" smtClean="0"/>
              <a:t>която</a:t>
            </a:r>
            <a:r>
              <a:rPr lang="ru-RU" sz="2600" dirty="0" smtClean="0"/>
              <a:t> </a:t>
            </a:r>
            <a:r>
              <a:rPr lang="ru-RU" sz="2600" dirty="0" err="1"/>
              <a:t>генерира</a:t>
            </a:r>
            <a:r>
              <a:rPr lang="ru-RU" sz="2600" dirty="0"/>
              <a:t> </a:t>
            </a:r>
            <a:r>
              <a:rPr lang="ru-RU" sz="2600" dirty="0" err="1"/>
              <a:t>по-голяма</a:t>
            </a:r>
            <a:r>
              <a:rPr lang="ru-RU" sz="2600" dirty="0"/>
              <a:t> свобода на </a:t>
            </a:r>
            <a:r>
              <a:rPr lang="ru-RU" sz="2600" dirty="0" err="1"/>
              <a:t>изразяване</a:t>
            </a:r>
            <a:r>
              <a:rPr lang="ru-RU" sz="2600" dirty="0"/>
              <a:t> </a:t>
            </a:r>
            <a:r>
              <a:rPr lang="ru-RU" sz="2600" dirty="0" smtClean="0"/>
              <a:t>на лично мнение и </a:t>
            </a:r>
            <a:r>
              <a:rPr lang="ru-RU" sz="2600" dirty="0" err="1"/>
              <a:t>по-голяма</a:t>
            </a:r>
            <a:r>
              <a:rPr lang="ru-RU" sz="2600" dirty="0"/>
              <a:t> </a:t>
            </a:r>
            <a:r>
              <a:rPr lang="ru-RU" sz="2600" dirty="0" err="1" smtClean="0"/>
              <a:t>отвореност</a:t>
            </a:r>
            <a:r>
              <a:rPr lang="ru-RU" sz="2600" dirty="0"/>
              <a:t>;</a:t>
            </a:r>
            <a:endParaRPr lang="ru-RU" sz="2600" dirty="0" smtClean="0"/>
          </a:p>
          <a:p>
            <a:endParaRPr lang="ru-RU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Инвестират</a:t>
            </a:r>
            <a:r>
              <a:rPr lang="ru-RU" b="1" dirty="0" smtClean="0">
                <a:solidFill>
                  <a:srgbClr val="C00000"/>
                </a:solidFill>
              </a:rPr>
              <a:t> там, </a:t>
            </a:r>
            <a:r>
              <a:rPr lang="ru-RU" b="1" dirty="0" err="1" smtClean="0">
                <a:solidFill>
                  <a:srgbClr val="C00000"/>
                </a:solidFill>
              </a:rPr>
              <a:t>където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са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ценностите</a:t>
            </a:r>
            <a:r>
              <a:rPr lang="ru-RU" b="1" dirty="0" smtClean="0">
                <a:solidFill>
                  <a:srgbClr val="C00000"/>
                </a:solidFill>
              </a:rPr>
              <a:t> им и се </a:t>
            </a:r>
            <a:r>
              <a:rPr lang="ru-RU" b="1" dirty="0" err="1" smtClean="0">
                <a:solidFill>
                  <a:srgbClr val="C00000"/>
                </a:solidFill>
              </a:rPr>
              <a:t>ангажират</a:t>
            </a:r>
            <a:r>
              <a:rPr lang="ru-RU" b="1" dirty="0" smtClean="0">
                <a:solidFill>
                  <a:srgbClr val="C00000"/>
                </a:solidFill>
              </a:rPr>
              <a:t> с </a:t>
            </a:r>
            <a:r>
              <a:rPr lang="ru-RU" b="1" dirty="0" err="1" smtClean="0">
                <a:solidFill>
                  <a:srgbClr val="C00000"/>
                </a:solidFill>
              </a:rPr>
              <a:t>каузи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900" b="1" dirty="0" smtClean="0">
              <a:solidFill>
                <a:srgbClr val="C00000"/>
              </a:solidFill>
            </a:endParaRPr>
          </a:p>
          <a:p>
            <a:r>
              <a:rPr lang="ru-RU" sz="2400" dirty="0" err="1"/>
              <a:t>очакват</a:t>
            </a:r>
            <a:r>
              <a:rPr lang="ru-RU" sz="2400" dirty="0"/>
              <a:t> бизнеса да </a:t>
            </a:r>
            <a:r>
              <a:rPr lang="ru-RU" sz="2400" dirty="0" err="1"/>
              <a:t>допринася</a:t>
            </a:r>
            <a:r>
              <a:rPr lang="ru-RU" sz="2400" dirty="0"/>
              <a:t> за </a:t>
            </a:r>
            <a:r>
              <a:rPr lang="ru-RU" sz="2400" dirty="0" err="1"/>
              <a:t>обществото</a:t>
            </a:r>
            <a:r>
              <a:rPr lang="ru-RU" sz="2400" dirty="0"/>
              <a:t>, </a:t>
            </a:r>
            <a:r>
              <a:rPr lang="ru-RU" sz="2400" dirty="0" err="1"/>
              <a:t>предлагайки</a:t>
            </a:r>
            <a:r>
              <a:rPr lang="ru-RU" sz="2400" dirty="0"/>
              <a:t> </a:t>
            </a:r>
            <a:r>
              <a:rPr lang="ru-RU" sz="2400" dirty="0" err="1"/>
              <a:t>продукти</a:t>
            </a:r>
            <a:r>
              <a:rPr lang="ru-RU" sz="2400" dirty="0"/>
              <a:t> или услуги, </a:t>
            </a:r>
            <a:r>
              <a:rPr lang="ru-RU" sz="2400" dirty="0" err="1"/>
              <a:t>които</a:t>
            </a:r>
            <a:r>
              <a:rPr lang="ru-RU" sz="2400" dirty="0"/>
              <a:t> се </a:t>
            </a:r>
            <a:r>
              <a:rPr lang="ru-RU" sz="2400" dirty="0" err="1"/>
              <a:t>произвеждат</a:t>
            </a:r>
            <a:r>
              <a:rPr lang="ru-RU" sz="2400" dirty="0"/>
              <a:t> по </a:t>
            </a:r>
            <a:r>
              <a:rPr lang="ru-RU" sz="2400" dirty="0" err="1"/>
              <a:t>етичен</a:t>
            </a:r>
            <a:r>
              <a:rPr lang="ru-RU" sz="2400" dirty="0"/>
              <a:t> и устойчив </a:t>
            </a:r>
            <a:r>
              <a:rPr lang="ru-RU" sz="2400" dirty="0" smtClean="0"/>
              <a:t>начин;</a:t>
            </a:r>
          </a:p>
          <a:p>
            <a:r>
              <a:rPr lang="ru-RU" sz="2600" dirty="0" err="1"/>
              <a:t>Гражданско</a:t>
            </a:r>
            <a:r>
              <a:rPr lang="ru-RU" sz="2600" dirty="0"/>
              <a:t> </a:t>
            </a:r>
            <a:r>
              <a:rPr lang="ru-RU" sz="2600" dirty="0" err="1"/>
              <a:t>мислене</a:t>
            </a:r>
            <a:r>
              <a:rPr lang="ru-RU" sz="2600" dirty="0"/>
              <a:t> и </a:t>
            </a:r>
            <a:r>
              <a:rPr lang="ru-RU" sz="2600" dirty="0" err="1"/>
              <a:t>социална</a:t>
            </a:r>
            <a:r>
              <a:rPr lang="ru-RU" sz="2600" dirty="0"/>
              <a:t> </a:t>
            </a:r>
            <a:r>
              <a:rPr lang="ru-RU" sz="2600" dirty="0" err="1"/>
              <a:t>отговорност</a:t>
            </a:r>
            <a:r>
              <a:rPr lang="ru-RU" sz="2600" dirty="0"/>
              <a:t> зад </a:t>
            </a:r>
            <a:r>
              <a:rPr lang="ru-RU" sz="2600" dirty="0" err="1"/>
              <a:t>покупките</a:t>
            </a:r>
            <a:r>
              <a:rPr lang="ru-RU" sz="2600" dirty="0"/>
              <a:t>, </a:t>
            </a:r>
            <a:r>
              <a:rPr lang="ru-RU" sz="2600" dirty="0" err="1"/>
              <a:t>които</a:t>
            </a:r>
            <a:r>
              <a:rPr lang="ru-RU" sz="2600" dirty="0"/>
              <a:t> правят; </a:t>
            </a:r>
            <a:endParaRPr lang="ru-RU" sz="2600" b="1" dirty="0" smtClean="0"/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95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9" y="296091"/>
            <a:ext cx="8508273" cy="5880872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</a:rPr>
              <a:t> ценят </a:t>
            </a:r>
            <a:r>
              <a:rPr lang="ru-RU" b="1" dirty="0" err="1">
                <a:solidFill>
                  <a:srgbClr val="C00000"/>
                </a:solidFill>
              </a:rPr>
              <a:t>многообразието</a:t>
            </a:r>
            <a:r>
              <a:rPr lang="ru-RU" b="1" dirty="0">
                <a:solidFill>
                  <a:srgbClr val="C00000"/>
                </a:solidFill>
              </a:rPr>
              <a:t> и </a:t>
            </a:r>
            <a:r>
              <a:rPr lang="ru-RU" b="1" dirty="0" err="1" smtClean="0">
                <a:solidFill>
                  <a:srgbClr val="C00000"/>
                </a:solidFill>
              </a:rPr>
              <a:t>равенството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1000" b="1" dirty="0" smtClean="0">
              <a:solidFill>
                <a:srgbClr val="C00000"/>
              </a:solidFill>
            </a:endParaRPr>
          </a:p>
          <a:p>
            <a:r>
              <a:rPr lang="ru-RU" sz="2400" dirty="0"/>
              <a:t>а</a:t>
            </a:r>
            <a:r>
              <a:rPr lang="ru-RU" sz="2400" dirty="0" smtClean="0"/>
              <a:t>кцент </a:t>
            </a:r>
            <a:r>
              <a:rPr lang="ru-RU" sz="2400" dirty="0" err="1" smtClean="0"/>
              <a:t>върху</a:t>
            </a:r>
            <a:r>
              <a:rPr lang="ru-RU" sz="2400" dirty="0" smtClean="0"/>
              <a:t> </a:t>
            </a:r>
            <a:r>
              <a:rPr lang="ru-RU" sz="2400" dirty="0" err="1" smtClean="0"/>
              <a:t>новото</a:t>
            </a:r>
            <a:r>
              <a:rPr lang="ru-RU" sz="2400" dirty="0" smtClean="0"/>
              <a:t> </a:t>
            </a:r>
            <a:r>
              <a:rPr lang="ru-RU" sz="2400" dirty="0"/>
              <a:t>или </a:t>
            </a:r>
            <a:r>
              <a:rPr lang="ru-RU" sz="2400" dirty="0" err="1" smtClean="0"/>
              <a:t>вълнението</a:t>
            </a:r>
            <a:r>
              <a:rPr lang="ru-RU" sz="2400" dirty="0" smtClean="0"/>
              <a:t> около него;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ru-RU" sz="2400" b="1" dirty="0" smtClean="0"/>
              <a:t> </a:t>
            </a:r>
            <a:r>
              <a:rPr lang="ru-RU" sz="2400" dirty="0" err="1" smtClean="0"/>
              <a:t>толерантни</a:t>
            </a:r>
            <a:r>
              <a:rPr lang="ru-RU" sz="2400" dirty="0" smtClean="0"/>
              <a:t> и </a:t>
            </a:r>
            <a:r>
              <a:rPr lang="ru-RU" sz="2400" dirty="0" err="1" smtClean="0"/>
              <a:t>приобщаващи</a:t>
            </a:r>
            <a:r>
              <a:rPr lang="ru-RU" sz="2400" dirty="0" smtClean="0"/>
              <a:t>;</a:t>
            </a:r>
          </a:p>
          <a:p>
            <a:pPr marL="0" indent="0">
              <a:buNone/>
            </a:pPr>
            <a:endParaRPr lang="ru-RU" sz="900" dirty="0" smtClean="0"/>
          </a:p>
          <a:p>
            <a:r>
              <a:rPr lang="ru-RU" sz="2400" dirty="0"/>
              <a:t>не правят </a:t>
            </a:r>
            <a:r>
              <a:rPr lang="ru-RU" sz="2400" dirty="0" err="1"/>
              <a:t>разлика</a:t>
            </a:r>
            <a:r>
              <a:rPr lang="ru-RU" sz="2400" dirty="0"/>
              <a:t> между приятели, </a:t>
            </a:r>
            <a:r>
              <a:rPr lang="ru-RU" sz="2400" dirty="0" err="1"/>
              <a:t>които</a:t>
            </a:r>
            <a:r>
              <a:rPr lang="ru-RU" sz="2400" dirty="0"/>
              <a:t> </a:t>
            </a:r>
            <a:r>
              <a:rPr lang="ru-RU" sz="2400" dirty="0" err="1"/>
              <a:t>срещат</a:t>
            </a:r>
            <a:r>
              <a:rPr lang="ru-RU" sz="2400" dirty="0"/>
              <a:t> онлайн, и приятели </a:t>
            </a:r>
            <a:r>
              <a:rPr lang="ru-RU" sz="2400" dirty="0" err="1"/>
              <a:t>във</a:t>
            </a:r>
            <a:r>
              <a:rPr lang="ru-RU" sz="2400" dirty="0"/>
              <a:t> </a:t>
            </a:r>
            <a:r>
              <a:rPr lang="ru-RU" sz="2400" dirty="0" err="1"/>
              <a:t>физическия</a:t>
            </a:r>
            <a:r>
              <a:rPr lang="ru-RU" sz="2400" dirty="0"/>
              <a:t> </a:t>
            </a:r>
            <a:r>
              <a:rPr lang="ru-RU" sz="2400" dirty="0" smtClean="0"/>
              <a:t>свят и </a:t>
            </a:r>
            <a:r>
              <a:rPr lang="ru-RU" sz="2400" dirty="0" err="1"/>
              <a:t>непрекъснато</a:t>
            </a:r>
            <a:r>
              <a:rPr lang="ru-RU" sz="2400" dirty="0"/>
              <a:t> се </a:t>
            </a:r>
            <a:r>
              <a:rPr lang="ru-RU" sz="2400" dirty="0" err="1"/>
              <a:t>движат</a:t>
            </a:r>
            <a:r>
              <a:rPr lang="ru-RU" sz="2400" dirty="0"/>
              <a:t> между </a:t>
            </a:r>
            <a:r>
              <a:rPr lang="ru-RU" sz="2400" dirty="0" err="1"/>
              <a:t>общностите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endParaRPr lang="ru-RU" sz="900" dirty="0" smtClean="0"/>
          </a:p>
          <a:p>
            <a:r>
              <a:rPr lang="ru-RU" sz="2400" dirty="0" smtClean="0"/>
              <a:t>ценят </a:t>
            </a:r>
            <a:r>
              <a:rPr lang="ru-RU" sz="2400" dirty="0"/>
              <a:t>онлайн </a:t>
            </a:r>
            <a:r>
              <a:rPr lang="ru-RU" sz="2400" dirty="0" err="1"/>
              <a:t>общностите</a:t>
            </a:r>
            <a:r>
              <a:rPr lang="ru-RU" sz="2400" dirty="0"/>
              <a:t>, </a:t>
            </a:r>
            <a:r>
              <a:rPr lang="ru-RU" sz="2400" dirty="0" err="1"/>
              <a:t>защото</a:t>
            </a:r>
            <a:r>
              <a:rPr lang="ru-RU" sz="2400" dirty="0"/>
              <a:t> </a:t>
            </a:r>
            <a:r>
              <a:rPr lang="ru-RU" sz="2400" dirty="0" err="1"/>
              <a:t>позволяват</a:t>
            </a:r>
            <a:r>
              <a:rPr lang="ru-RU" sz="2400" dirty="0"/>
              <a:t> на хора от </a:t>
            </a:r>
            <a:r>
              <a:rPr lang="ru-RU" sz="2400" dirty="0" err="1"/>
              <a:t>различни</a:t>
            </a:r>
            <a:r>
              <a:rPr lang="ru-RU" sz="2400" dirty="0"/>
              <a:t> </a:t>
            </a:r>
            <a:r>
              <a:rPr lang="ru-RU" sz="2400" dirty="0" err="1"/>
              <a:t>икономически</a:t>
            </a:r>
            <a:r>
              <a:rPr lang="ru-RU" sz="2400" dirty="0"/>
              <a:t> среди да установят </a:t>
            </a:r>
            <a:r>
              <a:rPr lang="ru-RU" sz="2400" dirty="0" err="1" smtClean="0"/>
              <a:t>връзка</a:t>
            </a:r>
            <a:r>
              <a:rPr lang="ru-RU" sz="2400" dirty="0" smtClean="0"/>
              <a:t> и да се </a:t>
            </a:r>
            <a:r>
              <a:rPr lang="ru-RU" sz="2400" dirty="0" err="1" smtClean="0"/>
              <a:t>обединят</a:t>
            </a:r>
            <a:r>
              <a:rPr lang="ru-RU" sz="2400" dirty="0" smtClean="0"/>
              <a:t> около </a:t>
            </a:r>
            <a:r>
              <a:rPr lang="ru-RU" sz="2400" dirty="0" err="1" smtClean="0"/>
              <a:t>каузи</a:t>
            </a:r>
            <a:r>
              <a:rPr lang="ru-RU" sz="2400" dirty="0" smtClean="0"/>
              <a:t> и </a:t>
            </a:r>
            <a:r>
              <a:rPr lang="ru-RU" sz="2400" dirty="0" err="1" smtClean="0"/>
              <a:t>интереси</a:t>
            </a:r>
            <a:r>
              <a:rPr lang="ru-RU" sz="2400" dirty="0" smtClean="0"/>
              <a:t>;</a:t>
            </a:r>
          </a:p>
          <a:p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истински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дигитални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туземци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1000" b="1" dirty="0" smtClean="0">
              <a:solidFill>
                <a:srgbClr val="C00000"/>
              </a:solidFill>
            </a:endParaRPr>
          </a:p>
          <a:p>
            <a:r>
              <a:rPr lang="ru-RU" sz="2400" dirty="0" err="1"/>
              <a:t>хиперкогнитивно</a:t>
            </a:r>
            <a:r>
              <a:rPr lang="ru-RU" sz="2400" dirty="0"/>
              <a:t> поколение, </a:t>
            </a:r>
            <a:r>
              <a:rPr lang="ru-RU" sz="2400" dirty="0" err="1"/>
              <a:t>което</a:t>
            </a:r>
            <a:r>
              <a:rPr lang="ru-RU" sz="2400" dirty="0"/>
              <a:t> се чувства комфортно да </a:t>
            </a:r>
            <a:r>
              <a:rPr lang="ru-RU" sz="2400" dirty="0" err="1"/>
              <a:t>събира</a:t>
            </a:r>
            <a:r>
              <a:rPr lang="ru-RU" sz="2400" dirty="0"/>
              <a:t> и </a:t>
            </a:r>
            <a:r>
              <a:rPr lang="ru-RU" sz="2400" dirty="0" err="1" smtClean="0"/>
              <a:t>оценява</a:t>
            </a:r>
            <a:r>
              <a:rPr lang="ru-RU" sz="2400" dirty="0" smtClean="0"/>
              <a:t> </a:t>
            </a:r>
            <a:r>
              <a:rPr lang="ru-RU" sz="2400" dirty="0" err="1" smtClean="0"/>
              <a:t>голямо</a:t>
            </a:r>
            <a:r>
              <a:rPr lang="ru-RU" sz="2400" dirty="0" smtClean="0"/>
              <a:t> количество информация </a:t>
            </a:r>
            <a:r>
              <a:rPr lang="ru-RU" sz="2400" dirty="0"/>
              <a:t>и да </a:t>
            </a:r>
            <a:r>
              <a:rPr lang="ru-RU" sz="2400" dirty="0" err="1"/>
              <a:t>интегрира</a:t>
            </a:r>
            <a:r>
              <a:rPr lang="ru-RU" sz="2400" dirty="0"/>
              <a:t> </a:t>
            </a:r>
            <a:r>
              <a:rPr lang="ru-RU" sz="2400" dirty="0" err="1"/>
              <a:t>виртуални</a:t>
            </a:r>
            <a:r>
              <a:rPr lang="ru-RU" sz="2400" dirty="0"/>
              <a:t> и офлайн </a:t>
            </a:r>
            <a:r>
              <a:rPr lang="ru-RU" sz="2400" dirty="0" err="1" smtClean="0"/>
              <a:t>преживявания</a:t>
            </a:r>
            <a:r>
              <a:rPr lang="ru-RU" sz="2400" dirty="0" smtClean="0"/>
              <a:t>; </a:t>
            </a:r>
          </a:p>
          <a:p>
            <a:pPr marL="0" indent="0">
              <a:buNone/>
            </a:pPr>
            <a:endParaRPr lang="ru-RU" sz="900" dirty="0" smtClean="0"/>
          </a:p>
          <a:p>
            <a:r>
              <a:rPr lang="ru-RU" sz="2400" dirty="0"/>
              <a:t>много </a:t>
            </a:r>
            <a:r>
              <a:rPr lang="ru-RU" sz="2400" dirty="0" err="1"/>
              <a:t>по-ефикасно</a:t>
            </a:r>
            <a:r>
              <a:rPr lang="ru-RU" sz="2400" dirty="0"/>
              <a:t> </a:t>
            </a:r>
            <a:r>
              <a:rPr lang="ru-RU" sz="2400" dirty="0" err="1"/>
              <a:t>усвояват</a:t>
            </a:r>
            <a:r>
              <a:rPr lang="ru-RU" sz="2400" dirty="0"/>
              <a:t> знания онлайн, </a:t>
            </a:r>
            <a:r>
              <a:rPr lang="ru-RU" sz="2400" dirty="0" err="1"/>
              <a:t>отколкото</a:t>
            </a:r>
            <a:r>
              <a:rPr lang="ru-RU" sz="2400" dirty="0"/>
              <a:t> в </a:t>
            </a:r>
            <a:r>
              <a:rPr lang="ru-RU" sz="2400" dirty="0" err="1"/>
              <a:t>традиционните</a:t>
            </a:r>
            <a:r>
              <a:rPr lang="ru-RU" sz="2400" dirty="0"/>
              <a:t> </a:t>
            </a:r>
            <a:r>
              <a:rPr lang="ru-RU" sz="2400" dirty="0" err="1"/>
              <a:t>учебни</a:t>
            </a:r>
            <a:r>
              <a:rPr lang="ru-RU" sz="2400" dirty="0"/>
              <a:t> </a:t>
            </a:r>
            <a:r>
              <a:rPr lang="ru-RU" sz="2400" dirty="0" smtClean="0"/>
              <a:t>институции и </a:t>
            </a:r>
            <a:r>
              <a:rPr lang="ru-RU" sz="2400" dirty="0" err="1" smtClean="0"/>
              <a:t>форми</a:t>
            </a:r>
            <a:r>
              <a:rPr lang="ru-RU" sz="2400" dirty="0" smtClean="0"/>
              <a:t>;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2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05395"/>
            <a:ext cx="8210550" cy="547156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</a:rPr>
              <a:t>предпочитат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мобилните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технологии</a:t>
            </a:r>
          </a:p>
          <a:p>
            <a:pPr marL="0" indent="0">
              <a:buNone/>
            </a:pPr>
            <a:endParaRPr lang="ru-RU" sz="800" b="1" dirty="0" smtClean="0">
              <a:solidFill>
                <a:srgbClr val="C00000"/>
              </a:solidFill>
            </a:endParaRPr>
          </a:p>
          <a:p>
            <a:r>
              <a:rPr lang="ru-RU" sz="2200" dirty="0" err="1"/>
              <a:t>Телефоните</a:t>
            </a:r>
            <a:r>
              <a:rPr lang="ru-RU" sz="2200" dirty="0"/>
              <a:t> </a:t>
            </a:r>
            <a:r>
              <a:rPr lang="ru-RU" sz="2200" dirty="0" err="1"/>
              <a:t>като</a:t>
            </a:r>
            <a:r>
              <a:rPr lang="ru-RU" sz="2200" dirty="0"/>
              <a:t> </a:t>
            </a:r>
            <a:r>
              <a:rPr lang="ru-RU" sz="2200" dirty="0" err="1"/>
              <a:t>продължение</a:t>
            </a:r>
            <a:r>
              <a:rPr lang="ru-RU" sz="2200" dirty="0"/>
              <a:t> на </a:t>
            </a:r>
            <a:r>
              <a:rPr lang="ru-RU" sz="2200" dirty="0" err="1"/>
              <a:t>ръцете</a:t>
            </a:r>
            <a:r>
              <a:rPr lang="ru-RU" sz="2200" dirty="0"/>
              <a:t> им – чрез </a:t>
            </a:r>
            <a:r>
              <a:rPr lang="ru-RU" sz="2200" dirty="0" err="1"/>
              <a:t>тях</a:t>
            </a:r>
            <a:r>
              <a:rPr lang="ru-RU" sz="2200" dirty="0"/>
              <a:t> </a:t>
            </a:r>
            <a:r>
              <a:rPr lang="ru-RU" sz="2200" dirty="0" err="1"/>
              <a:t>изразяват</a:t>
            </a:r>
            <a:r>
              <a:rPr lang="ru-RU" sz="2200" dirty="0"/>
              <a:t> </a:t>
            </a:r>
            <a:r>
              <a:rPr lang="ru-RU" sz="2200" dirty="0" smtClean="0"/>
              <a:t>себе в </a:t>
            </a:r>
            <a:r>
              <a:rPr lang="ru-RU" sz="2200" dirty="0" err="1" smtClean="0"/>
              <a:t>социалните</a:t>
            </a:r>
            <a:r>
              <a:rPr lang="ru-RU" sz="2200" dirty="0" smtClean="0"/>
              <a:t> мрежи, </a:t>
            </a:r>
            <a:r>
              <a:rPr lang="ru-RU" sz="2200" dirty="0" err="1"/>
              <a:t>общуват</a:t>
            </a:r>
            <a:r>
              <a:rPr lang="ru-RU" sz="2200" dirty="0"/>
              <a:t>, </a:t>
            </a:r>
            <a:r>
              <a:rPr lang="ru-RU" sz="2200" dirty="0" err="1"/>
              <a:t>пазаруват</a:t>
            </a:r>
            <a:r>
              <a:rPr lang="ru-RU" sz="2200" dirty="0"/>
              <a:t>, </a:t>
            </a:r>
            <a:r>
              <a:rPr lang="ru-RU" sz="2200" dirty="0" err="1"/>
              <a:t>забавляват</a:t>
            </a:r>
            <a:r>
              <a:rPr lang="ru-RU" sz="2200" dirty="0"/>
              <a:t> се, учат, </a:t>
            </a:r>
            <a:r>
              <a:rPr lang="ru-RU" sz="2200" dirty="0" err="1"/>
              <a:t>играят</a:t>
            </a:r>
            <a:r>
              <a:rPr lang="ru-RU" sz="2200" dirty="0"/>
              <a:t> </a:t>
            </a:r>
            <a:r>
              <a:rPr lang="ru-RU" sz="2200" dirty="0" err="1" smtClean="0"/>
              <a:t>игри</a:t>
            </a:r>
            <a:r>
              <a:rPr lang="ru-RU" sz="2200" dirty="0" smtClean="0"/>
              <a:t>;</a:t>
            </a:r>
          </a:p>
          <a:p>
            <a:pPr marL="0" indent="0">
              <a:buNone/>
            </a:pPr>
            <a:endParaRPr lang="ru-RU" sz="800" dirty="0" smtClean="0"/>
          </a:p>
          <a:p>
            <a:r>
              <a:rPr lang="ru-RU" sz="2200" dirty="0" err="1" smtClean="0"/>
              <a:t>Предпочитат</a:t>
            </a:r>
            <a:r>
              <a:rPr lang="ru-RU" sz="2200" dirty="0" smtClean="0"/>
              <a:t> да </a:t>
            </a:r>
            <a:r>
              <a:rPr lang="ru-RU" sz="2200" dirty="0" err="1" smtClean="0"/>
              <a:t>чатят</a:t>
            </a:r>
            <a:r>
              <a:rPr lang="ru-RU" sz="2200" dirty="0" smtClean="0"/>
              <a:t> или да </a:t>
            </a:r>
            <a:r>
              <a:rPr lang="ru-RU" sz="2200" dirty="0" err="1" smtClean="0"/>
              <a:t>изпращат</a:t>
            </a:r>
            <a:r>
              <a:rPr lang="ru-RU" sz="2200" dirty="0" smtClean="0"/>
              <a:t> видео </a:t>
            </a:r>
            <a:r>
              <a:rPr lang="ru-RU" sz="2200" dirty="0" err="1" smtClean="0"/>
              <a:t>съобщения</a:t>
            </a:r>
            <a:r>
              <a:rPr lang="ru-RU" sz="2200" dirty="0" smtClean="0"/>
              <a:t>, вместо да говорят.</a:t>
            </a:r>
          </a:p>
          <a:p>
            <a:pPr marL="0" indent="0">
              <a:buNone/>
            </a:pPr>
            <a:endParaRPr lang="ru-RU" sz="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bg-BG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обичат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Тик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Ток</a:t>
            </a:r>
            <a:endParaRPr lang="bg-BG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bg-BG" sz="800" b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bg-BG" sz="2400" b="1" dirty="0" smtClean="0">
                <a:solidFill>
                  <a:srgbClr val="C00000"/>
                </a:solidFill>
              </a:rPr>
              <a:t> изключително визуални</a:t>
            </a:r>
            <a:r>
              <a:rPr lang="bg-BG" b="1" dirty="0" smtClean="0">
                <a:solidFill>
                  <a:srgbClr val="C00000"/>
                </a:solidFill>
              </a:rPr>
              <a:t> </a:t>
            </a:r>
            <a:r>
              <a:rPr lang="bg-BG" sz="2200" b="1" dirty="0" smtClean="0"/>
              <a:t>- </a:t>
            </a:r>
            <a:r>
              <a:rPr lang="bg-BG" sz="2200" dirty="0"/>
              <a:t>бързина на </a:t>
            </a:r>
            <a:r>
              <a:rPr lang="bg-BG" sz="2200" dirty="0" smtClean="0"/>
              <a:t>възприятията, визуално мислене</a:t>
            </a:r>
            <a:r>
              <a:rPr lang="bg-BG" sz="2200" dirty="0"/>
              <a:t>, визуален стил на </a:t>
            </a:r>
            <a:r>
              <a:rPr lang="bg-BG" sz="2200" dirty="0" smtClean="0"/>
              <a:t>учене</a:t>
            </a:r>
          </a:p>
          <a:p>
            <a:pPr marL="0" indent="0">
              <a:buNone/>
            </a:pPr>
            <a:endParaRPr lang="bg-BG" sz="900" dirty="0" smtClean="0"/>
          </a:p>
          <a:p>
            <a:r>
              <a:rPr lang="ru-RU" sz="2200" dirty="0"/>
              <a:t>затруднения при </a:t>
            </a:r>
            <a:r>
              <a:rPr lang="ru-RU" sz="2200" dirty="0" err="1" smtClean="0"/>
              <a:t>слушане</a:t>
            </a:r>
            <a:r>
              <a:rPr lang="ru-RU" sz="2200" dirty="0" smtClean="0"/>
              <a:t>, </a:t>
            </a:r>
            <a:r>
              <a:rPr lang="ru-RU" sz="2200" dirty="0" err="1" smtClean="0"/>
              <a:t>четене</a:t>
            </a:r>
            <a:r>
              <a:rPr lang="ru-RU" sz="2200" dirty="0" smtClean="0"/>
              <a:t> на </a:t>
            </a:r>
            <a:r>
              <a:rPr lang="ru-RU" sz="2200" dirty="0" err="1" smtClean="0"/>
              <a:t>дълъг</a:t>
            </a:r>
            <a:r>
              <a:rPr lang="ru-RU" sz="2200" dirty="0" smtClean="0"/>
              <a:t> текст </a:t>
            </a:r>
            <a:r>
              <a:rPr lang="ru-RU" sz="2200" dirty="0"/>
              <a:t>и </a:t>
            </a:r>
            <a:r>
              <a:rPr lang="ru-RU" sz="2200" dirty="0" err="1"/>
              <a:t>запомняне</a:t>
            </a:r>
            <a:r>
              <a:rPr lang="ru-RU" sz="2200" dirty="0"/>
              <a:t> на нова </a:t>
            </a:r>
            <a:r>
              <a:rPr lang="ru-RU" sz="2200" dirty="0" smtClean="0"/>
              <a:t>информация</a:t>
            </a:r>
            <a:r>
              <a:rPr lang="ru-RU" sz="2200" b="1" dirty="0" smtClean="0">
                <a:solidFill>
                  <a:srgbClr val="FF0000"/>
                </a:solidFill>
              </a:rPr>
              <a:t>!!!</a:t>
            </a:r>
          </a:p>
          <a:p>
            <a:r>
              <a:rPr lang="ru-RU" sz="2200" dirty="0"/>
              <a:t>з</a:t>
            </a:r>
            <a:r>
              <a:rPr lang="ru-RU" sz="2200" dirty="0" smtClean="0"/>
              <a:t>атруднения при </a:t>
            </a:r>
            <a:r>
              <a:rPr lang="ru-RU" sz="2200" dirty="0" err="1" smtClean="0"/>
              <a:t>разграничаването</a:t>
            </a:r>
            <a:r>
              <a:rPr lang="ru-RU" sz="2200" dirty="0" smtClean="0"/>
              <a:t> на информация от знания</a:t>
            </a:r>
            <a:r>
              <a:rPr lang="ru-RU" sz="2200" b="1" dirty="0" smtClean="0">
                <a:solidFill>
                  <a:srgbClr val="FF0000"/>
                </a:solidFill>
              </a:rPr>
              <a:t>!!!</a:t>
            </a:r>
            <a:endParaRPr lang="bg-BG" sz="2200" b="1" dirty="0" smtClean="0">
              <a:solidFill>
                <a:srgbClr val="FF0000"/>
              </a:solidFill>
            </a:endParaRPr>
          </a:p>
          <a:p>
            <a:endParaRPr lang="ru-RU" sz="22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9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39297"/>
            <a:ext cx="8245384" cy="58118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C00000"/>
                </a:solidFill>
              </a:rPr>
              <a:t> много </a:t>
            </a:r>
            <a:r>
              <a:rPr lang="ru-RU" sz="2400" b="1" dirty="0" err="1" smtClean="0">
                <a:solidFill>
                  <a:srgbClr val="C00000"/>
                </a:solidFill>
              </a:rPr>
              <a:t>социални</a:t>
            </a:r>
            <a:r>
              <a:rPr lang="ru-RU" sz="2400" b="1" dirty="0" smtClean="0">
                <a:solidFill>
                  <a:srgbClr val="C00000"/>
                </a:solidFill>
              </a:rPr>
              <a:t> и </a:t>
            </a:r>
            <a:r>
              <a:rPr lang="ru-RU" sz="2400" b="1" dirty="0" err="1" smtClean="0">
                <a:solidFill>
                  <a:srgbClr val="C00000"/>
                </a:solidFill>
              </a:rPr>
              <a:t>свързани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800" b="1" dirty="0" smtClean="0">
              <a:solidFill>
                <a:srgbClr val="C00000"/>
              </a:solidFill>
            </a:endParaRPr>
          </a:p>
          <a:p>
            <a:r>
              <a:rPr lang="ru-RU" sz="2200" dirty="0" err="1" smtClean="0"/>
              <a:t>живеят</a:t>
            </a:r>
            <a:r>
              <a:rPr lang="ru-RU" sz="2200" dirty="0" smtClean="0"/>
              <a:t> </a:t>
            </a:r>
            <a:r>
              <a:rPr lang="ru-RU" sz="2200" dirty="0" err="1"/>
              <a:t>социалния</a:t>
            </a:r>
            <a:r>
              <a:rPr lang="ru-RU" sz="2200" dirty="0"/>
              <a:t> си живот </a:t>
            </a:r>
            <a:r>
              <a:rPr lang="ru-RU" sz="2200" dirty="0" smtClean="0"/>
              <a:t>онлайн;</a:t>
            </a:r>
          </a:p>
          <a:p>
            <a:r>
              <a:rPr lang="ru-RU" sz="2200" dirty="0"/>
              <a:t>з</a:t>
            </a:r>
            <a:r>
              <a:rPr lang="ru-RU" sz="2200" dirty="0" smtClean="0"/>
              <a:t>а </a:t>
            </a:r>
            <a:r>
              <a:rPr lang="ru-RU" sz="2200" dirty="0" err="1" smtClean="0"/>
              <a:t>предходните</a:t>
            </a:r>
            <a:r>
              <a:rPr lang="ru-RU" sz="2200" dirty="0" smtClean="0"/>
              <a:t> поколения </a:t>
            </a:r>
            <a:r>
              <a:rPr lang="ru-RU" sz="2200" dirty="0" err="1"/>
              <a:t>социалните</a:t>
            </a:r>
            <a:r>
              <a:rPr lang="ru-RU" sz="2200" dirty="0"/>
              <a:t> мрежи </a:t>
            </a:r>
            <a:r>
              <a:rPr lang="ru-RU" sz="2200" dirty="0" err="1"/>
              <a:t>са</a:t>
            </a:r>
            <a:r>
              <a:rPr lang="ru-RU" sz="2200" dirty="0"/>
              <a:t> </a:t>
            </a:r>
            <a:r>
              <a:rPr lang="ru-RU" sz="2200" dirty="0" smtClean="0"/>
              <a:t>за </a:t>
            </a:r>
            <a:r>
              <a:rPr lang="ru-RU" sz="2200" dirty="0" err="1" smtClean="0"/>
              <a:t>разсейване</a:t>
            </a:r>
            <a:r>
              <a:rPr lang="ru-RU" sz="2200" dirty="0"/>
              <a:t>, </a:t>
            </a:r>
            <a:r>
              <a:rPr lang="ru-RU" sz="2200" dirty="0" err="1"/>
              <a:t>докато</a:t>
            </a:r>
            <a:r>
              <a:rPr lang="ru-RU" sz="2200" dirty="0"/>
              <a:t> за поколение </a:t>
            </a:r>
            <a:r>
              <a:rPr lang="en-US" sz="2200" dirty="0"/>
              <a:t>Z</a:t>
            </a:r>
            <a:r>
              <a:rPr lang="ru-RU" sz="2200" dirty="0"/>
              <a:t> те </a:t>
            </a:r>
            <a:r>
              <a:rPr lang="ru-RU" sz="2200" dirty="0" err="1"/>
              <a:t>са</a:t>
            </a:r>
            <a:r>
              <a:rPr lang="ru-RU" sz="2200" dirty="0"/>
              <a:t> </a:t>
            </a:r>
            <a:r>
              <a:rPr lang="ru-RU" sz="2200" dirty="0" err="1"/>
              <a:t>неразделна</a:t>
            </a:r>
            <a:r>
              <a:rPr lang="ru-RU" sz="2200" dirty="0"/>
              <a:t> част от </a:t>
            </a:r>
            <a:r>
              <a:rPr lang="ru-RU" sz="2200" dirty="0" err="1"/>
              <a:t>социалното</a:t>
            </a:r>
            <a:r>
              <a:rPr lang="ru-RU" sz="2200" dirty="0"/>
              <a:t> поведение. </a:t>
            </a:r>
            <a:endParaRPr lang="ru-RU" sz="2200" dirty="0" smtClean="0"/>
          </a:p>
          <a:p>
            <a:pPr marL="0" indent="0">
              <a:buNone/>
            </a:pPr>
            <a:endParaRPr lang="ru-RU" sz="2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</a:rPr>
              <a:t>нетърпеливи</a:t>
            </a:r>
            <a:r>
              <a:rPr lang="ru-RU" sz="2200" dirty="0" smtClean="0"/>
              <a:t> </a:t>
            </a:r>
            <a:r>
              <a:rPr lang="ru-RU" sz="2200" dirty="0"/>
              <a:t>- </a:t>
            </a:r>
            <a:r>
              <a:rPr lang="ru-RU" sz="2200" dirty="0" err="1"/>
              <a:t>всичко</a:t>
            </a:r>
            <a:r>
              <a:rPr lang="ru-RU" sz="2200" dirty="0"/>
              <a:t> се </a:t>
            </a:r>
            <a:r>
              <a:rPr lang="ru-RU" sz="2200" dirty="0" err="1"/>
              <a:t>случва</a:t>
            </a:r>
            <a:r>
              <a:rPr lang="ru-RU" sz="2200" dirty="0"/>
              <a:t> онлайн, </a:t>
            </a:r>
            <a:r>
              <a:rPr lang="ru-RU" sz="2200" dirty="0" err="1"/>
              <a:t>веднага</a:t>
            </a:r>
            <a:endParaRPr lang="en-US" sz="2200" dirty="0"/>
          </a:p>
          <a:p>
            <a:r>
              <a:rPr lang="ru-RU" sz="2200" dirty="0"/>
              <a:t>иска</a:t>
            </a:r>
            <a:r>
              <a:rPr lang="bg-BG" sz="2200" dirty="0"/>
              <a:t>т</a:t>
            </a:r>
            <a:r>
              <a:rPr lang="ru-RU" sz="2200" dirty="0"/>
              <a:t> </a:t>
            </a:r>
            <a:r>
              <a:rPr lang="ru-RU" sz="2200" dirty="0" err="1"/>
              <a:t>редица</a:t>
            </a:r>
            <a:r>
              <a:rPr lang="ru-RU" sz="2200" dirty="0"/>
              <a:t> </a:t>
            </a:r>
            <a:r>
              <a:rPr lang="ru-RU" sz="2200" dirty="0" err="1"/>
              <a:t>неща</a:t>
            </a:r>
            <a:r>
              <a:rPr lang="ru-RU" sz="2200" dirty="0"/>
              <a:t> да се случат „тук и </a:t>
            </a:r>
            <a:r>
              <a:rPr lang="ru-RU" sz="2200" dirty="0" err="1"/>
              <a:t>веднага</a:t>
            </a:r>
            <a:r>
              <a:rPr lang="ru-RU" sz="2200" dirty="0"/>
              <a:t>“, без много усилия;</a:t>
            </a:r>
          </a:p>
          <a:p>
            <a:r>
              <a:rPr lang="ru-RU" sz="2200" dirty="0" err="1"/>
              <a:t>бързо</a:t>
            </a:r>
            <a:r>
              <a:rPr lang="ru-RU" sz="2200" dirty="0"/>
              <a:t> </a:t>
            </a:r>
            <a:r>
              <a:rPr lang="ru-RU" sz="2200" dirty="0" err="1"/>
              <a:t>превключват</a:t>
            </a:r>
            <a:r>
              <a:rPr lang="ru-RU" sz="2200" dirty="0"/>
              <a:t> </a:t>
            </a:r>
            <a:r>
              <a:rPr lang="ru-RU" sz="2200" dirty="0" err="1"/>
              <a:t>вниманието</a:t>
            </a:r>
            <a:r>
              <a:rPr lang="ru-RU" sz="2200" dirty="0"/>
              <a:t>, </a:t>
            </a:r>
            <a:r>
              <a:rPr lang="ru-RU" sz="2200" dirty="0" err="1"/>
              <a:t>бързо</a:t>
            </a:r>
            <a:r>
              <a:rPr lang="ru-RU" sz="2200" dirty="0"/>
              <a:t> губят интерес и концентрация;</a:t>
            </a:r>
          </a:p>
          <a:p>
            <a:r>
              <a:rPr lang="ru-RU" sz="2200" dirty="0" err="1"/>
              <a:t>краткосрочни</a:t>
            </a:r>
            <a:r>
              <a:rPr lang="ru-RU" sz="2200" dirty="0"/>
              <a:t> цели</a:t>
            </a:r>
            <a:r>
              <a:rPr lang="ru-RU" sz="2200" dirty="0" smtClean="0"/>
              <a:t>;</a:t>
            </a:r>
          </a:p>
          <a:p>
            <a:pPr marL="0" indent="0">
              <a:buNone/>
            </a:pPr>
            <a:endParaRPr lang="ru-RU" sz="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bg-BG" sz="2200" dirty="0" smtClean="0">
                <a:solidFill>
                  <a:srgbClr val="C00000"/>
                </a:solidFill>
              </a:rPr>
              <a:t> </a:t>
            </a:r>
            <a:r>
              <a:rPr lang="bg-BG" sz="2200" b="1" dirty="0" smtClean="0">
                <a:solidFill>
                  <a:srgbClr val="C00000"/>
                </a:solidFill>
              </a:rPr>
              <a:t>отборни </a:t>
            </a:r>
            <a:r>
              <a:rPr lang="bg-BG" sz="2200" b="1" dirty="0">
                <a:solidFill>
                  <a:srgbClr val="C00000"/>
                </a:solidFill>
              </a:rPr>
              <a:t>играчи</a:t>
            </a:r>
            <a:endParaRPr lang="en-US" sz="2200" b="1" dirty="0"/>
          </a:p>
          <a:p>
            <a:endParaRPr lang="en-US" sz="2200" dirty="0"/>
          </a:p>
        </p:txBody>
      </p:sp>
      <p:pic>
        <p:nvPicPr>
          <p:cNvPr id="4" name="Picture 3" descr="Резултат с изображение за „generation Z images“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747" y="0"/>
            <a:ext cx="2629989" cy="15849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566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252549"/>
            <a:ext cx="7966710" cy="592441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sz="2400" b="1" dirty="0" smtClean="0">
                <a:solidFill>
                  <a:srgbClr val="C00000"/>
                </a:solidFill>
              </a:rPr>
              <a:t> реалистични и прагматични</a:t>
            </a:r>
          </a:p>
          <a:p>
            <a:r>
              <a:rPr lang="bg-BG" sz="2100" dirty="0"/>
              <a:t>в</a:t>
            </a:r>
            <a:r>
              <a:rPr lang="bg-BG" sz="2100" dirty="0" smtClean="0"/>
              <a:t>ажно е да виждат смисъла и ползата от това, което правят;</a:t>
            </a:r>
          </a:p>
          <a:p>
            <a:r>
              <a:rPr lang="ru-RU" sz="2100" dirty="0" err="1"/>
              <a:t>с</a:t>
            </a:r>
            <a:r>
              <a:rPr lang="ru-RU" sz="2100" dirty="0" err="1" smtClean="0"/>
              <a:t>мисълът</a:t>
            </a:r>
            <a:r>
              <a:rPr lang="ru-RU" sz="2100" dirty="0" smtClean="0"/>
              <a:t> </a:t>
            </a:r>
            <a:r>
              <a:rPr lang="ru-RU" sz="2100" dirty="0"/>
              <a:t>на </a:t>
            </a:r>
            <a:r>
              <a:rPr lang="ru-RU" sz="2100" dirty="0" err="1"/>
              <a:t>наученото</a:t>
            </a:r>
            <a:r>
              <a:rPr lang="ru-RU" sz="2100" dirty="0"/>
              <a:t> – </a:t>
            </a:r>
            <a:r>
              <a:rPr lang="ru-RU" sz="2100" dirty="0" err="1"/>
              <a:t>искат</a:t>
            </a:r>
            <a:r>
              <a:rPr lang="ru-RU" sz="2100" dirty="0"/>
              <a:t> да </a:t>
            </a:r>
            <a:r>
              <a:rPr lang="ru-RU" sz="2100" dirty="0" err="1"/>
              <a:t>знаят</a:t>
            </a:r>
            <a:r>
              <a:rPr lang="ru-RU" sz="2100" dirty="0"/>
              <a:t> ЗАЩО, а не само </a:t>
            </a:r>
            <a:r>
              <a:rPr lang="ru-RU" sz="2100" dirty="0" smtClean="0"/>
              <a:t>КАКВО;</a:t>
            </a:r>
            <a:endParaRPr lang="bg-BG" sz="2100" dirty="0"/>
          </a:p>
          <a:p>
            <a:endParaRPr lang="bg-BG" sz="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</a:rPr>
              <a:t>държат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>
                <a:solidFill>
                  <a:srgbClr val="C00000"/>
                </a:solidFill>
              </a:rPr>
              <a:t>на </a:t>
            </a:r>
            <a:r>
              <a:rPr lang="ru-RU" sz="2400" b="1" dirty="0" err="1">
                <a:solidFill>
                  <a:srgbClr val="C00000"/>
                </a:solidFill>
              </a:rPr>
              <a:t>преживяванията</a:t>
            </a:r>
            <a:r>
              <a:rPr lang="ru-RU" sz="2200" dirty="0"/>
              <a:t>, </a:t>
            </a:r>
            <a:r>
              <a:rPr lang="ru-RU" sz="2100" dirty="0"/>
              <a:t>но за </a:t>
            </a:r>
            <a:r>
              <a:rPr lang="ru-RU" sz="2100" dirty="0" err="1"/>
              <a:t>тях</a:t>
            </a:r>
            <a:r>
              <a:rPr lang="ru-RU" sz="2100" dirty="0"/>
              <a:t> е </a:t>
            </a:r>
            <a:r>
              <a:rPr lang="ru-RU" sz="2100" dirty="0" err="1"/>
              <a:t>по-важно</a:t>
            </a:r>
            <a:r>
              <a:rPr lang="ru-RU" sz="2100" dirty="0"/>
              <a:t> да </a:t>
            </a:r>
            <a:r>
              <a:rPr lang="ru-RU" sz="2100" dirty="0" err="1" smtClean="0"/>
              <a:t>инвестират</a:t>
            </a:r>
            <a:r>
              <a:rPr lang="ru-RU" sz="2100" dirty="0" smtClean="0"/>
              <a:t> в </a:t>
            </a:r>
            <a:r>
              <a:rPr lang="ru-RU" sz="2100" dirty="0" err="1" smtClean="0"/>
              <a:t>тези</a:t>
            </a:r>
            <a:r>
              <a:rPr lang="ru-RU" sz="2100" dirty="0" smtClean="0"/>
              <a:t> </a:t>
            </a:r>
            <a:r>
              <a:rPr lang="ru-RU" sz="2100" dirty="0" err="1" smtClean="0"/>
              <a:t>преживявания</a:t>
            </a:r>
            <a:r>
              <a:rPr lang="ru-RU" sz="2100" dirty="0"/>
              <a:t>, </a:t>
            </a:r>
            <a:r>
              <a:rPr lang="ru-RU" sz="2100" dirty="0" err="1"/>
              <a:t>които</a:t>
            </a:r>
            <a:r>
              <a:rPr lang="ru-RU" sz="2100" dirty="0"/>
              <a:t> </a:t>
            </a:r>
            <a:r>
              <a:rPr lang="ru-RU" sz="2100" dirty="0" err="1"/>
              <a:t>обогатяват</a:t>
            </a:r>
            <a:r>
              <a:rPr lang="ru-RU" sz="2100" dirty="0"/>
              <a:t> </a:t>
            </a:r>
            <a:r>
              <a:rPr lang="ru-RU" sz="2100" dirty="0" err="1"/>
              <a:t>ежедневието</a:t>
            </a:r>
            <a:r>
              <a:rPr lang="ru-RU" sz="2100" dirty="0"/>
              <a:t> им, </a:t>
            </a:r>
            <a:r>
              <a:rPr lang="ru-RU" sz="2100" dirty="0" err="1"/>
              <a:t>като</a:t>
            </a:r>
            <a:r>
              <a:rPr lang="ru-RU" sz="2100" dirty="0"/>
              <a:t> </a:t>
            </a:r>
            <a:r>
              <a:rPr lang="ru-RU" sz="2100" dirty="0" err="1"/>
              <a:t>хобита</a:t>
            </a:r>
            <a:r>
              <a:rPr lang="ru-RU" sz="2100" dirty="0"/>
              <a:t> и развлечения у </a:t>
            </a:r>
            <a:r>
              <a:rPr lang="ru-RU" sz="2100" dirty="0" smtClean="0"/>
              <a:t>дома;</a:t>
            </a:r>
          </a:p>
          <a:p>
            <a:pPr marL="0" indent="0">
              <a:buNone/>
            </a:pPr>
            <a:endParaRPr lang="ru-RU" sz="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C00000"/>
                </a:solidFill>
              </a:rPr>
              <a:t> </a:t>
            </a:r>
            <a:r>
              <a:rPr lang="ru-RU" sz="2200" b="1" dirty="0" err="1" smtClean="0">
                <a:solidFill>
                  <a:srgbClr val="C00000"/>
                </a:solidFill>
              </a:rPr>
              <a:t>търсят</a:t>
            </a:r>
            <a:r>
              <a:rPr lang="ru-RU" sz="2200" b="1" dirty="0" smtClean="0">
                <a:solidFill>
                  <a:srgbClr val="C00000"/>
                </a:solidFill>
              </a:rPr>
              <a:t> </a:t>
            </a:r>
            <a:r>
              <a:rPr lang="ru-RU" sz="2200" b="1" dirty="0" err="1" smtClean="0">
                <a:solidFill>
                  <a:srgbClr val="C00000"/>
                </a:solidFill>
              </a:rPr>
              <a:t>автентична</a:t>
            </a:r>
            <a:r>
              <a:rPr lang="ru-RU" sz="2200" b="1" dirty="0" smtClean="0">
                <a:solidFill>
                  <a:srgbClr val="C00000"/>
                </a:solidFill>
              </a:rPr>
              <a:t> </a:t>
            </a:r>
            <a:r>
              <a:rPr lang="ru-RU" sz="2200" b="1" dirty="0" err="1" smtClean="0">
                <a:solidFill>
                  <a:srgbClr val="C00000"/>
                </a:solidFill>
              </a:rPr>
              <a:t>комуникация</a:t>
            </a:r>
            <a:r>
              <a:rPr lang="ru-RU" sz="2200" b="1" dirty="0" smtClean="0">
                <a:solidFill>
                  <a:srgbClr val="C00000"/>
                </a:solidFill>
              </a:rPr>
              <a:t> и </a:t>
            </a:r>
            <a:r>
              <a:rPr lang="ru-RU" sz="2200" b="1" dirty="0" err="1" smtClean="0">
                <a:solidFill>
                  <a:srgbClr val="C00000"/>
                </a:solidFill>
              </a:rPr>
              <a:t>скъсена</a:t>
            </a:r>
            <a:r>
              <a:rPr lang="ru-RU" sz="2200" b="1" dirty="0" smtClean="0">
                <a:solidFill>
                  <a:srgbClr val="C00000"/>
                </a:solidFill>
              </a:rPr>
              <a:t> </a:t>
            </a:r>
            <a:r>
              <a:rPr lang="ru-RU" sz="2200" b="1" dirty="0">
                <a:solidFill>
                  <a:srgbClr val="C00000"/>
                </a:solidFill>
              </a:rPr>
              <a:t>дистанция</a:t>
            </a:r>
            <a:r>
              <a:rPr lang="ru-RU" sz="2200" dirty="0"/>
              <a:t> в и </a:t>
            </a:r>
            <a:r>
              <a:rPr lang="ru-RU" sz="2200" dirty="0" err="1"/>
              <a:t>извън</a:t>
            </a:r>
            <a:r>
              <a:rPr lang="ru-RU" sz="2200" dirty="0"/>
              <a:t> </a:t>
            </a:r>
            <a:r>
              <a:rPr lang="ru-RU" sz="2200" dirty="0" err="1"/>
              <a:t>класната</a:t>
            </a:r>
            <a:r>
              <a:rPr lang="ru-RU" sz="2200" dirty="0"/>
              <a:t> </a:t>
            </a:r>
            <a:r>
              <a:rPr lang="ru-RU" sz="2200" dirty="0" smtClean="0"/>
              <a:t>стая/</a:t>
            </a:r>
            <a:r>
              <a:rPr lang="ru-RU" sz="2200" dirty="0" err="1" smtClean="0"/>
              <a:t>работното</a:t>
            </a:r>
            <a:r>
              <a:rPr lang="ru-RU" sz="2200" dirty="0" smtClean="0"/>
              <a:t> </a:t>
            </a:r>
            <a:r>
              <a:rPr lang="ru-RU" sz="2200" dirty="0" err="1" smtClean="0"/>
              <a:t>място</a:t>
            </a:r>
            <a:r>
              <a:rPr lang="ru-RU" sz="2200" dirty="0" smtClean="0"/>
              <a:t>;</a:t>
            </a:r>
          </a:p>
          <a:p>
            <a:pPr marL="0" indent="0">
              <a:buNone/>
            </a:pPr>
            <a:r>
              <a:rPr lang="ru-RU" sz="800" b="1" dirty="0" smtClean="0">
                <a:solidFill>
                  <a:srgbClr val="C00000"/>
                </a:solidFill>
              </a:rPr>
              <a:t> </a:t>
            </a:r>
            <a:endParaRPr lang="bg-BG" sz="800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bg-BG" sz="2200" dirty="0" smtClean="0">
                <a:solidFill>
                  <a:srgbClr val="C00000"/>
                </a:solidFill>
              </a:rPr>
              <a:t> </a:t>
            </a:r>
            <a:r>
              <a:rPr lang="bg-BG" sz="2200" b="1" dirty="0" smtClean="0">
                <a:solidFill>
                  <a:srgbClr val="C00000"/>
                </a:solidFill>
              </a:rPr>
              <a:t>потребност </a:t>
            </a:r>
            <a:r>
              <a:rPr lang="bg-BG" sz="2200" b="1" dirty="0">
                <a:solidFill>
                  <a:srgbClr val="C00000"/>
                </a:solidFill>
              </a:rPr>
              <a:t>от признание, похвала, потвърждаване на собствената </a:t>
            </a:r>
            <a:r>
              <a:rPr lang="bg-BG" sz="2200" b="1" dirty="0" smtClean="0">
                <a:solidFill>
                  <a:srgbClr val="C00000"/>
                </a:solidFill>
              </a:rPr>
              <a:t>ценност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диалогични</a:t>
            </a:r>
            <a:r>
              <a:rPr lang="ru-RU" sz="2000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000" dirty="0" err="1"/>
              <a:t>вярват</a:t>
            </a:r>
            <a:r>
              <a:rPr lang="ru-RU" sz="2000" dirty="0"/>
              <a:t>, че </a:t>
            </a:r>
            <a:r>
              <a:rPr lang="ru-RU" sz="2000" dirty="0" err="1"/>
              <a:t>промяната</a:t>
            </a:r>
            <a:r>
              <a:rPr lang="ru-RU" sz="2000" dirty="0"/>
              <a:t> </a:t>
            </a:r>
            <a:r>
              <a:rPr lang="ru-RU" sz="2000" dirty="0" err="1"/>
              <a:t>трябва</a:t>
            </a:r>
            <a:r>
              <a:rPr lang="ru-RU" sz="2000" dirty="0"/>
              <a:t> да </a:t>
            </a:r>
            <a:r>
              <a:rPr lang="ru-RU" sz="2000" dirty="0" err="1"/>
              <a:t>дойде</a:t>
            </a:r>
            <a:r>
              <a:rPr lang="ru-RU" sz="2000" dirty="0"/>
              <a:t> от диалога, а не от </a:t>
            </a:r>
            <a:r>
              <a:rPr lang="ru-RU" sz="2000" dirty="0" err="1" smtClean="0"/>
              <a:t>конфронтацията</a:t>
            </a:r>
            <a:r>
              <a:rPr lang="ru-RU" sz="2000" dirty="0" smtClean="0"/>
              <a:t>;</a:t>
            </a:r>
          </a:p>
          <a:p>
            <a:pPr marL="0" indent="0">
              <a:buNone/>
            </a:pPr>
            <a:endParaRPr lang="ru-RU" sz="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трудност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при </a:t>
            </a:r>
            <a:r>
              <a:rPr lang="ru-RU" sz="2000" b="1" dirty="0" err="1">
                <a:solidFill>
                  <a:srgbClr val="C00000"/>
                </a:solidFill>
              </a:rPr>
              <a:t>правенето</a:t>
            </a:r>
            <a:r>
              <a:rPr lang="ru-RU" sz="2000" b="1" dirty="0">
                <a:solidFill>
                  <a:srgbClr val="C00000"/>
                </a:solidFill>
              </a:rPr>
              <a:t> на </a:t>
            </a:r>
            <a:r>
              <a:rPr lang="ru-RU" sz="2000" b="1" dirty="0" err="1">
                <a:solidFill>
                  <a:srgbClr val="C00000"/>
                </a:solidFill>
              </a:rPr>
              <a:t>избор</a:t>
            </a:r>
            <a:r>
              <a:rPr lang="ru-RU" sz="2000" b="1" dirty="0">
                <a:solidFill>
                  <a:srgbClr val="C00000"/>
                </a:solidFill>
              </a:rPr>
              <a:t> и </a:t>
            </a:r>
            <a:r>
              <a:rPr lang="ru-RU" sz="2000" b="1" dirty="0" err="1">
                <a:solidFill>
                  <a:srgbClr val="C00000"/>
                </a:solidFill>
              </a:rPr>
              <a:t>вземането</a:t>
            </a:r>
            <a:r>
              <a:rPr lang="ru-RU" sz="2000" b="1" dirty="0">
                <a:solidFill>
                  <a:srgbClr val="C00000"/>
                </a:solidFill>
              </a:rPr>
              <a:t> на решения</a:t>
            </a:r>
          </a:p>
          <a:p>
            <a:pPr marL="0" indent="0">
              <a:buNone/>
            </a:pPr>
            <a:endParaRPr lang="en-US" sz="2000" dirty="0"/>
          </a:p>
          <a:p>
            <a:endParaRPr lang="bg-BG" sz="2200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32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1374</TotalTime>
  <Words>916</Words>
  <Application>Microsoft Office PowerPoint</Application>
  <PresentationFormat>On-screen Show (4:3)</PresentationFormat>
  <Paragraphs>165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Поколение Z </vt:lpstr>
      <vt:lpstr>PowerPoint Presentation</vt:lpstr>
      <vt:lpstr>Поколение Z</vt:lpstr>
      <vt:lpstr>Поколение Z</vt:lpstr>
      <vt:lpstr>Поколение Z – характеристики: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Препоръки за обучение/управление на поколения Z:</vt:lpstr>
      <vt:lpstr>Препоръки за обучение/управление на поколения Z: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Sonya Dragova</dc:creator>
  <cp:lastModifiedBy>Irena Pavlova</cp:lastModifiedBy>
  <cp:revision>85</cp:revision>
  <dcterms:created xsi:type="dcterms:W3CDTF">2019-05-20T13:06:35Z</dcterms:created>
  <dcterms:modified xsi:type="dcterms:W3CDTF">2021-02-10T12:07:50Z</dcterms:modified>
</cp:coreProperties>
</file>