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61" r:id="rId7"/>
    <p:sldId id="262" r:id="rId8"/>
    <p:sldId id="265" r:id="rId9"/>
    <p:sldId id="273" r:id="rId10"/>
    <p:sldId id="266" r:id="rId11"/>
    <p:sldId id="264" r:id="rId12"/>
    <p:sldId id="270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/>
    <p:restoredTop sz="94694"/>
  </p:normalViewPr>
  <p:slideViewPr>
    <p:cSldViewPr snapToGrid="0">
      <p:cViewPr varScale="1">
        <p:scale>
          <a:sx n="91" d="100"/>
          <a:sy n="91" d="100"/>
        </p:scale>
        <p:origin x="22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44839-4A81-A43B-34F4-3EAAF6A8B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G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множествената интелигентност до мита за учебните стилове: Преосмисляне на начина, по който преподаваме</a:t>
            </a:r>
            <a:r>
              <a:rPr lang="en-BG" sz="3600" dirty="0">
                <a:effectLst/>
              </a:rPr>
              <a:t> </a:t>
            </a:r>
            <a:br>
              <a:rPr lang="en-BG" sz="3600" dirty="0"/>
            </a:br>
            <a:endParaRPr lang="en-BG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8E980-3572-B235-C42D-618581340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д-р Христо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Чукурлиев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 2025 г.</a:t>
            </a:r>
            <a:endParaRPr lang="en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2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3322-70A7-50D6-2E8D-B7979DE1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Защо стиловете на учене остават като мит?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F510-E338-957B-05F1-DE4806D40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Когнитивни пристрастия – Хората помнят моменти, когато стиловете на учене изглеждат работещи, вместо моментите, когато не са.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Институционален импулс – Много програми за обучение на учители все още преподават стилове на учене като факт.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Търговско влияние – Много компании печелят от продажбата на оценки и семинари за стилове на учене.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 тълкуване на индивидуалните различия – Въпреки че учениците имат различни способности и опит, те нямат твърди, фиксирани „стилове на учене“.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Цитат от Гарднър (2004):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G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“Това е упорито недоразумение – да се приравнява MI теорията с учебните стилове.” 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Gardner, H. (2004). </a:t>
            </a:r>
            <a:r>
              <a:rPr lang="en-BG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Intelligences After Twenty Years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Harvard Educational Review, 74(1), 21-32.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3CBA-DB8F-36EC-49C4-3CDB9DC7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196210" cy="588135"/>
          </a:xfrm>
        </p:spPr>
        <p:txBody>
          <a:bodyPr>
            <a:normAutofit fontScale="90000"/>
          </a:bodyPr>
          <a:lstStyle/>
          <a:p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Митът за учебните стилове – Научната критика</a:t>
            </a:r>
            <a:br>
              <a:rPr lang="en-B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1163-ABF7-243A-F591-5BC71A98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41" y="1197735"/>
            <a:ext cx="9055061" cy="484362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Cedar Riener &amp; Daniel Willingham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G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Myth of Learning Styles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BG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 аргументи в статията: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Липса на научни доказателства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Няма убедителни експериментални данни, които да показват, че учениците учат по-добре, когато материалът е представен според техния „учебен стил“ (визуален, аудитивен, кинестетичен).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Повечето проучвания </a:t>
            </a: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потвърждават хипотезата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 съответствието между стил и метод подобрява резултатите.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Учебните стилове объркват индивидуалните различия с ефективни стратегии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Различията между учениците </a:t>
            </a: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съществуват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те са по-скоро в </a:t>
            </a: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предишните знания, интелигентността и мотивацията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не в „учебните стилове“.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Някои ученици </a:t>
            </a: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предпочитат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определен начин на учене, но това </a:t>
            </a: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означава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 той е по-ефективен за тях.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Образователните последици от вярата в мита за учебните стилове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Учителите губят време и ресурси, опитвайки се да адаптират уроци към „учебните стилове“, вместо да използват доказани методи.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Фокусът върху „стилове“ може да засили </a:t>
            </a: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погрешни схващания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учениците – например, ако някой мисли, че е „аудитивен ученик“, може да игнорира визуалните методи, които биха били полезни за него.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Какво работи вместо учебните стилове?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20000"/>
              </a:lnSpc>
              <a:spcBef>
                <a:spcPts val="0"/>
              </a:spcBef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Вместо да се фокусираме върху индивидуални стилове, трябва да използваме </a:t>
            </a: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доказани техники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като: 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20000"/>
              </a:lnSpc>
              <a:spcBef>
                <a:spcPts val="0"/>
              </a:spcBef>
              <a:buSzPts val="1000"/>
              <a:buFont typeface="Wingdings" pitchFamily="2" charset="2"/>
              <a:buChar char=""/>
              <a:tabLst>
                <a:tab pos="18288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Практическо извличане на информация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редовното припомняне подобрява запаметяването.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20000"/>
              </a:lnSpc>
              <a:spcBef>
                <a:spcPts val="0"/>
              </a:spcBef>
              <a:buSzPts val="1000"/>
              <a:buFont typeface="Wingdings" pitchFamily="2" charset="2"/>
              <a:buChar char=""/>
              <a:tabLst>
                <a:tab pos="18288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Спaced Repetition (Разпределено учене)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повтарянето на материала на интервали подобрява разбирането.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20000"/>
              </a:lnSpc>
              <a:spcBef>
                <a:spcPts val="0"/>
              </a:spcBef>
              <a:buSzPts val="1000"/>
              <a:buFont typeface="Wingdings" pitchFamily="2" charset="2"/>
              <a:buChar char=""/>
              <a:tabLst>
                <a:tab pos="18288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Dual Coding (Двойно кодиране)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комбинирането на текст и изображения повишава ефективността на ученето.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Ключово твърдение на статията: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BG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„Няма доказателства, че учениците учат по-добре чрез съобразяване на преподаването с техния ‘учебен стил’.”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BG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„Вместо това трябва да използваме утвърдени стратегии, основани на когнитивната наука.”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Цитат: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Riener, C., &amp; Willingham, D. (2010). </a:t>
            </a:r>
            <a:r>
              <a:rPr lang="en-BG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Myth of Learning Styles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BG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42(5), 32-35.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Цитат: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Pashler, H., McDaniel, M., Rohrer, D., &amp; Bjork, R. (2009). </a:t>
            </a:r>
            <a:r>
              <a:rPr lang="en-BG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Styles: Concepts and Evidence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Psychological Science in the Public Interest, 9(3), 105-119.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55648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10B0-03ED-BFD1-E918-BCE31134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Обяснение </a:t>
            </a:r>
            <a:r>
              <a:rPr lang="bg-BG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BG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хронология</a:t>
            </a:r>
            <a:br>
              <a:rPr lang="en-BG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0761-8395-2ADA-DBF3-A79B207A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 книгата на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Хауърд Гарднър – </a:t>
            </a:r>
            <a:r>
              <a:rPr lang="en-BG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Frames of Mind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(1983)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полага основите на теорията за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множествената интелигентност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Рита и Кенет Дън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разработват модела на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учебните стилове (VAK) през 1978 г.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логично излиза, че теорията за учебните стилове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предхожда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Гарднър.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Обяснение на хронологията: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1970-те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Дън и Дън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(1978) предлагат модела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 (Визуален, Аудитивен, Кинестетичен)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който твърди, че учениците учат по-добре, когато методът на преподаване съответства на предпочитания им стил на учене.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Хауърд Гарднър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публикува </a:t>
            </a:r>
            <a:r>
              <a:rPr lang="en-BG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Frames of Mind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въвеждайки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множествените интелигентности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като алтернатива на традиционните тестове за интелигентност.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1990-те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Популярността на Гарднър води до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смесване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концепцията за интелигентности с идеята за учебни стилове. Много учители погрешно започват да вярват, че ако някой има „музикална интелигентност“, трябва да му се преподава музикално, а ако някой има „пространствена интелигентност“, трябва да учи с визуални материали.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Нийл Флеминг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разработва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VARK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(разширение на VAK), добавяйки „R“ за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четене/писане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което още повече популяризира учебните стилове.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Защо това води до объркване?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Гарднър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никога не е твърдял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 човек учи по-добре чрез определен сензорен канал (визуален, аудитивен, кинестетичен).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Теорията за учебните стилове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развива по-рано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е научно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опровергана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докато теорията на Гарднър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казва, че трябва да съобразяваме методите с предпочитан стил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че различните интелигентности влияят върху начина, по който обработваме информация.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Проблемът е, че учителите често сливат двете концепции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смятат, че ако някой има „визуална интелигентност“, трябва да учи само с визуални материали – което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Гарднър никога не е подкрепял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271960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25CC-1E52-B6AC-B0BA-BEEC5863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G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Какво всъщност работи? Доказани методи в обучението</a:t>
            </a:r>
            <a:br>
              <a:rPr lang="en-BG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118D8-1A9F-BE17-4682-11917BFE6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Методи, подкрепени от когнитивната наука: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Теория на двойното кодиране (Paivio, 1986)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Комбинацията от текст и изображения подобрява запомнянето.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 чрез извличане (Roediger &amp; Karpicke, 2006)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Честото (</a:t>
            </a:r>
            <a:r>
              <a:rPr lang="bg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само)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тестване подобрява ученето. Roediger, H. L., &amp; Karpicke, J. D. (2006). </a:t>
            </a:r>
            <a:r>
              <a:rPr lang="en-BG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Power of Testing Memory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Perspectives on Psychological Science, 1(3), 181-210.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bg-BG" sz="1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егулярно</a:t>
            </a: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повторение (Ebbinghaus, 1885; Cepeda et al., 2006)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Повторното преглеждане на информация във времето засилва паметта.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bg-BG" sz="1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едуване на задачи (Bjork &amp; Bjork, 2011)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Смесването на различни типове задачи подобрява разбирането.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338606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1976-C6AF-4FB6-D0AF-1209B2AF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G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Опасността от превръщането на обучението в забавление</a:t>
            </a:r>
            <a:br>
              <a:rPr lang="en-BG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E2307-9F27-11B0-8373-2317CC39E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Гай Клакстън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G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Hare Brain, Tortoise Mind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(1997) → Ученето изисква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усилие и търпение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Нийл Постман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G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Amusing Ourselves to Death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(1985) → </a:t>
            </a:r>
            <a:r>
              <a:rPr lang="en-BG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Опасността от инфотейнмънта в образованието</a:t>
            </a:r>
            <a:r>
              <a:rPr lang="bg-BG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BG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“Образованието не трябва да дава приоритет на забавлението пред предизвикателството.”</a:t>
            </a:r>
            <a:r>
              <a:rPr lang="bg-BG" i="1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Postman, N. (1985). </a:t>
            </a:r>
            <a:r>
              <a:rPr lang="en-BG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Amusing Ourselves to Death</a:t>
            </a:r>
            <a:r>
              <a:rPr lang="en-BG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York: Viking Penguin.</a:t>
            </a:r>
            <a:endParaRPr lang="en-BG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8865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8415-C45E-0045-494C-D8FB93AA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Мислене извън мозъка</a:t>
            </a:r>
            <a:br>
              <a:rPr lang="en-BG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A88D-4FBD-433D-F3F2-830678F3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 Мърфи Пол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G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Extended Mind: The Power of Thinking Outside the Brain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(2021) 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BG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 идея: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Когнитивните процеси не са ограничени само в мозъка – тялото, средата и социалните взаимодействия играят роля.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Paul, A. M. (2021). </a:t>
            </a:r>
            <a:r>
              <a:rPr lang="en-BG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Extended Mind: The Power of Thinking Outside the Brain</a:t>
            </a:r>
            <a:r>
              <a:rPr lang="en-BG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York: Houghton Mifflin Harcourt.</a:t>
            </a:r>
            <a:endParaRPr lang="en-BG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344634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77B4-7B3E-6F3F-7201-CD1CB989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39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BG" sz="25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Началото: Хауърд Гарднър и теорията за множествената интелигентност</a:t>
            </a:r>
            <a:br>
              <a:rPr lang="en-BG" sz="2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BG" sz="2500"/>
          </a:p>
        </p:txBody>
      </p:sp>
      <p:pic>
        <p:nvPicPr>
          <p:cNvPr id="1026" name="Picture 2" descr="Howard Gardner - Wikipedia">
            <a:extLst>
              <a:ext uri="{FF2B5EF4-FFF2-40B4-BE49-F238E27FC236}">
                <a16:creationId xmlns:a16="http://schemas.microsoft.com/office/drawing/2014/main" id="{EC3AD076-9598-0628-494B-7697052E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4" b="-2"/>
          <a:stretch/>
        </p:blipFill>
        <p:spPr bwMode="auto">
          <a:xfrm>
            <a:off x="1" y="10"/>
            <a:ext cx="2204759" cy="3433854"/>
          </a:xfrm>
          <a:custGeom>
            <a:avLst/>
            <a:gdLst/>
            <a:ahLst/>
            <a:cxnLst/>
            <a:rect l="l" t="t" r="r" b="b"/>
            <a:pathLst>
              <a:path w="2204759" h="3433864">
                <a:moveTo>
                  <a:pt x="0" y="0"/>
                </a:moveTo>
                <a:lnTo>
                  <a:pt x="1674254" y="0"/>
                </a:lnTo>
                <a:lnTo>
                  <a:pt x="2204759" y="3433864"/>
                </a:lnTo>
                <a:lnTo>
                  <a:pt x="0" y="343386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ltiple Intelligences: New Horizons in Theory and Practice: Gardner, Howard  E: 9780465047680: Amazon.com: Books">
            <a:extLst>
              <a:ext uri="{FF2B5EF4-FFF2-40B4-BE49-F238E27FC236}">
                <a16:creationId xmlns:a16="http://schemas.microsoft.com/office/drawing/2014/main" id="{54FE4353-98B2-15CD-3B60-E459200C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 r="-1" b="14905"/>
          <a:stretch/>
        </p:blipFill>
        <p:spPr bwMode="auto">
          <a:xfrm>
            <a:off x="20" y="3433864"/>
            <a:ext cx="2734036" cy="3433865"/>
          </a:xfrm>
          <a:custGeom>
            <a:avLst/>
            <a:gdLst/>
            <a:ahLst/>
            <a:cxnLst/>
            <a:rect l="l" t="t" r="r" b="b"/>
            <a:pathLst>
              <a:path w="2734056" h="3433865">
                <a:moveTo>
                  <a:pt x="0" y="0"/>
                </a:moveTo>
                <a:lnTo>
                  <a:pt x="2204758" y="0"/>
                </a:lnTo>
                <a:lnTo>
                  <a:pt x="2734056" y="3426053"/>
                </a:lnTo>
                <a:lnTo>
                  <a:pt x="2734056" y="3433865"/>
                </a:lnTo>
                <a:lnTo>
                  <a:pt x="461457" y="3433865"/>
                </a:lnTo>
                <a:lnTo>
                  <a:pt x="0" y="70611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84F4D647-BB10-471B-85B2-D920AB37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33864"/>
            <a:ext cx="22267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Isosceles Triangle 8">
            <a:extLst>
              <a:ext uri="{FF2B5EF4-FFF2-40B4-BE49-F238E27FC236}">
                <a16:creationId xmlns:a16="http://schemas.microsoft.com/office/drawing/2014/main" id="{5492A6E7-4E36-4CFA-B4B1-961FCDDA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4D29-9068-4F70-FEE3-F218737F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39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BG" sz="11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Хауърд Гарднър</a:t>
            </a:r>
            <a:r>
              <a:rPr lang="en-BG" sz="11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G" sz="11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Frames of Mind: The Theory of Multiple Intelligences</a:t>
            </a:r>
            <a:r>
              <a:rPr lang="en-BG" sz="11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(1983)</a:t>
            </a:r>
            <a:r>
              <a:rPr lang="bg-BG" sz="1100" kern="10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G" sz="11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Интелигентността </a:t>
            </a:r>
            <a:r>
              <a:rPr lang="en-BG" sz="11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е една обща способност</a:t>
            </a:r>
            <a:r>
              <a:rPr lang="en-BG" sz="11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съвкупност от различни типове интелигентност.</a:t>
            </a:r>
            <a:r>
              <a:rPr lang="bg-BG" sz="11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G" sz="11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Оригиналните седем интелигентности</a:t>
            </a:r>
            <a:r>
              <a:rPr lang="en-BG" sz="11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(по-късно разширени до осем и евентуално девет): </a:t>
            </a:r>
            <a:endParaRPr lang="en-BG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BG" sz="110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Лингвистична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BG" sz="110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Логико-математическа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BG" sz="110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Пространствена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BG" sz="110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Музикална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BG" sz="110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Телесно-кинестетична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BG" sz="110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Междуличностна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BG" sz="1100">
                <a:latin typeface="Times New Roman" panose="02020603050405020304" pitchFamily="18" charset="0"/>
                <a:cs typeface="Times New Roman" panose="02020603050405020304" pitchFamily="18" charset="0"/>
              </a:rPr>
              <a:t>Вътреличностна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BG" sz="110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Натуралистична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BG" sz="1100">
                <a:latin typeface="Times New Roman" panose="02020603050405020304" pitchFamily="18" charset="0"/>
                <a:cs typeface="Times New Roman" panose="02020603050405020304" pitchFamily="18" charset="0"/>
              </a:rPr>
              <a:t>(Спорно) Екзистенциална – Добавена по-късно от Гарднър като възможна интелигентност, свързана с дълбоките философски и метафизични въпроси.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BG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BG" sz="11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Gardner, H. (1983). </a:t>
            </a:r>
            <a:r>
              <a:rPr lang="en-BG" sz="11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Frames of Mind: The Theory of Multiple Intelligences</a:t>
            </a:r>
            <a:r>
              <a:rPr lang="en-BG" sz="11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York: Basic Books.</a:t>
            </a:r>
            <a:endParaRPr lang="en-BG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BG" sz="1100"/>
          </a:p>
        </p:txBody>
      </p:sp>
    </p:spTree>
    <p:extLst>
      <p:ext uri="{BB962C8B-B14F-4D97-AF65-F5344CB8AC3E}">
        <p14:creationId xmlns:p14="http://schemas.microsoft.com/office/powerpoint/2010/main" val="164918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EBBC-8DA6-47C8-BFE7-DE23B702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39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BG" sz="2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 и теории, вдъхновени от Гарднър</a:t>
            </a:r>
            <a:br>
              <a:rPr lang="en-BG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BG" sz="2800"/>
          </a:p>
        </p:txBody>
      </p:sp>
      <p:pic>
        <p:nvPicPr>
          <p:cNvPr id="2052" name="Picture 4" descr="Seven Ways of Knowing: Teaching for Multiple Intelligences by David Lazear  | Goodreads">
            <a:extLst>
              <a:ext uri="{FF2B5EF4-FFF2-40B4-BE49-F238E27FC236}">
                <a16:creationId xmlns:a16="http://schemas.microsoft.com/office/drawing/2014/main" id="{E1A15E1F-7D70-0D11-BEDC-D64BA498E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r="7878"/>
          <a:stretch/>
        </p:blipFill>
        <p:spPr bwMode="auto">
          <a:xfrm>
            <a:off x="1" y="10"/>
            <a:ext cx="2204759" cy="3433854"/>
          </a:xfrm>
          <a:custGeom>
            <a:avLst/>
            <a:gdLst/>
            <a:ahLst/>
            <a:cxnLst/>
            <a:rect l="l" t="t" r="r" b="b"/>
            <a:pathLst>
              <a:path w="2204759" h="3433864">
                <a:moveTo>
                  <a:pt x="0" y="0"/>
                </a:moveTo>
                <a:lnTo>
                  <a:pt x="1674254" y="0"/>
                </a:lnTo>
                <a:lnTo>
                  <a:pt x="2204759" y="3433864"/>
                </a:lnTo>
                <a:lnTo>
                  <a:pt x="0" y="343386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ltiple Intelligences in the Classroom: Armstrong, Thomas: 9781416607892:  Amazon.com: Books">
            <a:extLst>
              <a:ext uri="{FF2B5EF4-FFF2-40B4-BE49-F238E27FC236}">
                <a16:creationId xmlns:a16="http://schemas.microsoft.com/office/drawing/2014/main" id="{BBBDC85E-0EFC-F99C-89DD-47F299C4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" r="-3" b="-3"/>
          <a:stretch/>
        </p:blipFill>
        <p:spPr bwMode="auto">
          <a:xfrm>
            <a:off x="20" y="3433864"/>
            <a:ext cx="2734036" cy="3433865"/>
          </a:xfrm>
          <a:custGeom>
            <a:avLst/>
            <a:gdLst/>
            <a:ahLst/>
            <a:cxnLst/>
            <a:rect l="l" t="t" r="r" b="b"/>
            <a:pathLst>
              <a:path w="2734056" h="3433865">
                <a:moveTo>
                  <a:pt x="0" y="0"/>
                </a:moveTo>
                <a:lnTo>
                  <a:pt x="2204758" y="0"/>
                </a:lnTo>
                <a:lnTo>
                  <a:pt x="2734056" y="3426053"/>
                </a:lnTo>
                <a:lnTo>
                  <a:pt x="2734056" y="3433865"/>
                </a:lnTo>
                <a:lnTo>
                  <a:pt x="461457" y="3433865"/>
                </a:lnTo>
                <a:lnTo>
                  <a:pt x="0" y="70611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4F4D647-BB10-471B-85B2-D920AB37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33864"/>
            <a:ext cx="22267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Isosceles Triangle 8">
            <a:extLst>
              <a:ext uri="{FF2B5EF4-FFF2-40B4-BE49-F238E27FC236}">
                <a16:creationId xmlns:a16="http://schemas.microsoft.com/office/drawing/2014/main" id="{5492A6E7-4E36-4CFA-B4B1-961FCDDA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4739-28D5-990E-68EE-6DE36D51B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39" cy="388077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5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Томас Армстронг</a:t>
            </a:r>
            <a:r>
              <a:rPr lang="en-BG" sz="1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G" sz="15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Intelligences in the Classroom</a:t>
            </a:r>
            <a:r>
              <a:rPr lang="en-BG" sz="1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(1994) → Популяризира прилагането на теорията на Гарднър в образованието.</a:t>
            </a:r>
            <a:endParaRPr lang="en-BG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5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Дейвид Лазеър</a:t>
            </a:r>
            <a:r>
              <a:rPr lang="en-BG" sz="1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G" sz="15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Seven Ways of Knowing</a:t>
            </a:r>
            <a:r>
              <a:rPr lang="en-BG" sz="1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(1991) → Приложение на MI в обучението.</a:t>
            </a:r>
            <a:endParaRPr lang="en-BG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5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върху образованието:</a:t>
            </a:r>
            <a:r>
              <a:rPr lang="en-BG" sz="1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Училищата започват да категоризират учениците въз основа на „доминиращата им интелигентност“.</a:t>
            </a:r>
            <a:endParaRPr lang="en-BG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BG" sz="15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Реакцията на Гарднър (2006):</a:t>
            </a:r>
            <a:r>
              <a:rPr lang="en-BG" sz="1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G" sz="15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“Множествената интелигентност не е същото като стилове</a:t>
            </a:r>
            <a:r>
              <a:rPr lang="bg-BG" sz="15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 на учене</a:t>
            </a:r>
            <a:r>
              <a:rPr lang="en-BG" sz="15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аз никога не съм подкрепял концепцията за </a:t>
            </a:r>
            <a:r>
              <a:rPr lang="bg-BG" sz="15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такива стилове на учене</a:t>
            </a:r>
            <a:r>
              <a:rPr lang="en-BG" sz="15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bg-BG" sz="15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G" sz="1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Gardner, H. (2006). </a:t>
            </a:r>
            <a:r>
              <a:rPr lang="en-BG" sz="15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Science of Multiple Intelligences Theory: A Response to My Critics</a:t>
            </a:r>
            <a:r>
              <a:rPr lang="en-BG" sz="1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Roeper Review, 28(2), 97-109.</a:t>
            </a:r>
            <a:endParaRPr lang="en-BG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BG" sz="1500" dirty="0"/>
          </a:p>
        </p:txBody>
      </p:sp>
    </p:spTree>
    <p:extLst>
      <p:ext uri="{BB962C8B-B14F-4D97-AF65-F5344CB8AC3E}">
        <p14:creationId xmlns:p14="http://schemas.microsoft.com/office/powerpoint/2010/main" val="11198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5C4C-39F8-8436-D17B-B0274D31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нализ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модела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теорията на стиловете на учене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8E0A2-10BB-E77E-2996-D634582B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Моделът на стила на учене на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Dunn &amp; Dunn (1978)</a:t>
            </a:r>
          </a:p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Рита Дън и Кенет Дън са педагози, които предполагат, че учениците учат най-добре, когато обучението е съобразено с индивидуалните им предпочитания за учене.</a:t>
            </a:r>
          </a:p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Техният модел се фокусира върху пет измерения на предпочитанията за учене: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Околна среда – светлина, температура, нива на шум.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Емоционални – Мотивация, постоянство, отговорност.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 – Учене сам, по двойки или в групи.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Физиологични – време на деня, нужда от храна, подвижност.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 на психологическа обработка –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 (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визуален, слухов,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кинестетичен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който по-късно става най-известната част от тяхната теория.</a:t>
            </a:r>
          </a:p>
          <a:p>
            <a:pPr marL="0" indent="0">
              <a:buNone/>
            </a:pPr>
            <a:endParaRPr lang="en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3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6" name="Straight Connector 410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G"/>
            </a:p>
          </p:txBody>
        </p:sp>
        <p:sp>
          <p:nvSpPr>
            <p:cNvPr id="410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G"/>
            </a:p>
          </p:txBody>
        </p:sp>
        <p:sp>
          <p:nvSpPr>
            <p:cNvPr id="4109" name="Isosceles Triangle 410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G"/>
            </a:p>
          </p:txBody>
        </p:sp>
        <p:sp>
          <p:nvSpPr>
            <p:cNvPr id="411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G"/>
            </a:p>
          </p:txBody>
        </p:sp>
        <p:sp>
          <p:nvSpPr>
            <p:cNvPr id="411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G"/>
            </a:p>
          </p:txBody>
        </p:sp>
        <p:sp>
          <p:nvSpPr>
            <p:cNvPr id="411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G"/>
            </a:p>
          </p:txBody>
        </p:sp>
        <p:sp>
          <p:nvSpPr>
            <p:cNvPr id="4113" name="Isosceles Triangle 411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G"/>
            </a:p>
          </p:txBody>
        </p:sp>
        <p:sp>
          <p:nvSpPr>
            <p:cNvPr id="4114" name="Isosceles Triangle 411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G"/>
            </a:p>
          </p:txBody>
        </p:sp>
      </p:grp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un &amp; dun learning styles model [Source: Dunn &amp; Burke, (2007)] | Download  Scientific Diagram">
            <a:extLst>
              <a:ext uri="{FF2B5EF4-FFF2-40B4-BE49-F238E27FC236}">
                <a16:creationId xmlns:a16="http://schemas.microsoft.com/office/drawing/2014/main" id="{37135E13-13BA-DF8F-1CCD-2A228D745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6410" y="1131994"/>
            <a:ext cx="5481057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5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A6D7-DD46-6142-7BAF-1874D6BB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Възходът на модела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 (1978-1990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1BE38-17A1-BA71-DF5E-E70A9211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320833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Преподавателите трябва да идентифицират предпочитаните стилове на учениците и съответно да адаптират своите методи на преподаване. Учениците обработват информация предимно чрез една от тези три сензорни модалности:</a:t>
            </a:r>
          </a:p>
          <a:p>
            <a:pPr>
              <a:lnSpc>
                <a:spcPct val="90000"/>
              </a:lnSpc>
            </a:pP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Визуални учащи: Предпочитат изображения, графики, диаграми, цветове.</a:t>
            </a:r>
          </a:p>
          <a:p>
            <a:pPr>
              <a:lnSpc>
                <a:spcPct val="90000"/>
              </a:lnSpc>
            </a:pP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Слухови учащи: Учат най-добре чрез устни обяснения, дискусии и лекции.</a:t>
            </a:r>
          </a:p>
          <a:p>
            <a:pPr>
              <a:lnSpc>
                <a:spcPct val="90000"/>
              </a:lnSpc>
            </a:pP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Кинестетични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учащи: Имат нужда от практически опит, движение и физически дейности.</a:t>
            </a:r>
          </a:p>
        </p:txBody>
      </p:sp>
      <p:pic>
        <p:nvPicPr>
          <p:cNvPr id="5122" name="Picture 2" descr="Percentage of visual, auditory and kinesthetic learning styles in left... |  Download Scientific Diagram">
            <a:extLst>
              <a:ext uri="{FF2B5EF4-FFF2-40B4-BE49-F238E27FC236}">
                <a16:creationId xmlns:a16="http://schemas.microsoft.com/office/drawing/2014/main" id="{F11EC584-590B-4277-5B6A-8312EADD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889" y="4048918"/>
            <a:ext cx="4968499" cy="199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9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B976-7DED-F91C-BEFC-F5FF931C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147527" cy="5431762"/>
          </a:xfrm>
        </p:spPr>
        <p:txBody>
          <a:bodyPr anchor="ctr">
            <a:normAutofit/>
          </a:bodyPr>
          <a:lstStyle/>
          <a:p>
            <a:r>
              <a:rPr lang="bg-BG" sz="310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Популяризиране: Разширяване на теорията за стиловете на учене</a:t>
            </a:r>
            <a:br>
              <a:rPr lang="bg-BG" sz="3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G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D5A0D-F554-C531-33D4-E4C6C8DD8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462" y="604243"/>
            <a:ext cx="5217539" cy="3205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 г. –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Rita &amp; Kenneth Dunn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формализират своя модел в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Learning Style Model,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защитавайки хипотезата, че учителите трябва да диагностицират стиловете на учене на учениците и да адаптират преподаването си към тях.</a:t>
            </a:r>
          </a:p>
          <a:p>
            <a:pPr>
              <a:lnSpc>
                <a:spcPct val="90000"/>
              </a:lnSpc>
            </a:pP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– Нийл Флеминг въвежда модела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VARK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 разширение на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VAK,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добавяйки Четене/Писане като четвърта категория.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VARK =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зрителен, слухов, четене/писане,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кинестетичен</a:t>
            </a: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Neil Fleming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Learning Styles: VARK Strategies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(1995) </a:t>
            </a: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Rita and Kenneth Dunn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Style Model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(1992)</a:t>
            </a:r>
            <a:endParaRPr lang="en-BG" sz="1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eaching and Learning Styles: Vark Strategies: Amazon.co.uk: Neil D. Fleming:  9780473079567: Books">
            <a:extLst>
              <a:ext uri="{FF2B5EF4-FFF2-40B4-BE49-F238E27FC236}">
                <a16:creationId xmlns:a16="http://schemas.microsoft.com/office/drawing/2014/main" id="{C0224DD3-22A3-28D8-8556-999FBD58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967" y="4034778"/>
            <a:ext cx="1329956" cy="199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ach HQ - Adapting Teaching Methods with Fleming's VARK Model">
            <a:extLst>
              <a:ext uri="{FF2B5EF4-FFF2-40B4-BE49-F238E27FC236}">
                <a16:creationId xmlns:a16="http://schemas.microsoft.com/office/drawing/2014/main" id="{4332BE2E-8106-77F6-8992-54723EBF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294" y="4048918"/>
            <a:ext cx="1992444" cy="199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7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0530-DFF0-9784-3A7A-F02F5D84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Научната критика: Няма доказателства за съвпадение на стилове на учене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FF58D-2DD0-678B-A790-B4580548A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Въпреки популярността си, десетилетия изследвания не успяват да намерят емпирична подкрепа за идеята, че съгласуването на преподаването със стиловете на учене подобрява резултатите. Някои от тези проучвания: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Pashler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(2009) – Мета-анализ в „Психологическата наука в обществен интерес“ не открива доказателства, че учениците учат по-добре, когато се </a:t>
            </a: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 споре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предпочитания от тях стил на учене.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Riener &amp; Willingham (2010)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Техният текст  „Митът за стиловете на учене“ твърди, че възприемането на предпочитанията за учене не корелира с действителните резултати от ученето.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Rohrer &amp;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Pashler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 –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Установено е, че дори когато обучаемите могат да изразяват предпочитания, това има малък ефект върху запомнянето, разбирането или представянето.</a:t>
            </a:r>
            <a:endParaRPr lang="en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5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 cover&#10;&#10;AI-generated content may be incorrect.">
            <a:extLst>
              <a:ext uri="{FF2B5EF4-FFF2-40B4-BE49-F238E27FC236}">
                <a16:creationId xmlns:a16="http://schemas.microsoft.com/office/drawing/2014/main" id="{E12B5AD0-7B9B-B281-4903-E894A9CE9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49" y="0"/>
            <a:ext cx="7772400" cy="60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01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1769</Words>
  <Application>Microsoft Macintosh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Courier New</vt:lpstr>
      <vt:lpstr>Symbol</vt:lpstr>
      <vt:lpstr>Times New Roman</vt:lpstr>
      <vt:lpstr>Trebuchet MS</vt:lpstr>
      <vt:lpstr>Wingdings</vt:lpstr>
      <vt:lpstr>Wingdings 3</vt:lpstr>
      <vt:lpstr>Facet</vt:lpstr>
      <vt:lpstr>От множествената интелигентност до мита за учебните стилове: Преосмисляне на начина, по който преподаваме  </vt:lpstr>
      <vt:lpstr>Началото: Хауърд Гарднър и теорията за множествената интелигентност </vt:lpstr>
      <vt:lpstr>Книги и теории, вдъхновени от Гарднър </vt:lpstr>
      <vt:lpstr>Aнализ на модела VAK и теорията на стиловете на учене </vt:lpstr>
      <vt:lpstr>PowerPoint Presentation</vt:lpstr>
      <vt:lpstr>Възходът на модела VAK (1978-1990 г.) </vt:lpstr>
      <vt:lpstr>Популяризиране: Разширяване на теорията за стиловете на учене </vt:lpstr>
      <vt:lpstr>Научната критика: Няма доказателства за съвпадение на стилове на учене </vt:lpstr>
      <vt:lpstr>PowerPoint Presentation</vt:lpstr>
      <vt:lpstr>Защо стиловете на учене остават като мит? </vt:lpstr>
      <vt:lpstr>Митът за учебните стилове – Научната критика </vt:lpstr>
      <vt:lpstr>Обяснение и хронология </vt:lpstr>
      <vt:lpstr>Какво всъщност работи? Доказани методи в обучението </vt:lpstr>
      <vt:lpstr>Опасността от превръщането на обучението в забавление </vt:lpstr>
      <vt:lpstr>Мислене извън мозъка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Hristo Chukurliev</dc:creator>
  <cp:lastModifiedBy>Hristo Chukurliev</cp:lastModifiedBy>
  <cp:revision>4</cp:revision>
  <dcterms:created xsi:type="dcterms:W3CDTF">2025-03-09T07:46:18Z</dcterms:created>
  <dcterms:modified xsi:type="dcterms:W3CDTF">2025-03-13T06:49:07Z</dcterms:modified>
</cp:coreProperties>
</file>