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7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4BC495-546A-4075-9786-399B76DF7C60}" type="datetimeFigureOut">
              <a:rPr lang="bg-BG" smtClean="0">
                <a:solidFill>
                  <a:prstClr val="white"/>
                </a:solidFill>
              </a:rPr>
              <a:pPr>
                <a:defRPr/>
              </a:pPr>
              <a:t>2.4.2022 г.</a:t>
            </a:fld>
            <a:endParaRPr lang="bg-BG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34FA8-58DF-4118-9DE7-3B38CDC11E20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45013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5B8312-DFC6-4421-98AA-8B9D49C025AC}" type="datetimeFigureOut">
              <a:rPr lang="bg-BG" smtClean="0">
                <a:solidFill>
                  <a:prstClr val="white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2.4.2022 г.</a:t>
            </a:fld>
            <a:endParaRPr lang="bg-BG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bg-BG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9C3232-4411-4BE5-B2A6-935908F3DAE7}" type="slidenum">
              <a:rPr lang="bg-BG" smtClean="0">
                <a:solidFill>
                  <a:prstClr val="white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05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5B8312-DFC6-4421-98AA-8B9D49C025AC}" type="datetimeFigureOut">
              <a:rPr lang="bg-BG" smtClean="0">
                <a:solidFill>
                  <a:prstClr val="white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2.4.2022 г.</a:t>
            </a:fld>
            <a:endParaRPr lang="bg-BG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bg-BG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9C3232-4411-4BE5-B2A6-935908F3DAE7}" type="slidenum">
              <a:rPr lang="bg-BG" smtClean="0">
                <a:solidFill>
                  <a:prstClr val="white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608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5B8312-DFC6-4421-98AA-8B9D49C025AC}" type="datetimeFigureOut">
              <a:rPr lang="bg-BG" smtClean="0">
                <a:solidFill>
                  <a:prstClr val="white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2.4.2022 г.</a:t>
            </a:fld>
            <a:endParaRPr lang="bg-BG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bg-BG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9C3232-4411-4BE5-B2A6-935908F3DAE7}" type="slidenum">
              <a:rPr lang="bg-BG" smtClean="0">
                <a:solidFill>
                  <a:prstClr val="white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298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5B8312-DFC6-4421-98AA-8B9D49C025AC}" type="datetimeFigureOut">
              <a:rPr lang="bg-BG" smtClean="0">
                <a:solidFill>
                  <a:prstClr val="white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2.4.2022 г.</a:t>
            </a:fld>
            <a:endParaRPr lang="bg-BG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bg-BG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9C3232-4411-4BE5-B2A6-935908F3DAE7}" type="slidenum">
              <a:rPr lang="bg-BG" smtClean="0">
                <a:solidFill>
                  <a:prstClr val="white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297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5B8312-DFC6-4421-98AA-8B9D49C025AC}" type="datetimeFigureOut">
              <a:rPr lang="bg-BG" smtClean="0">
                <a:solidFill>
                  <a:prstClr val="white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2.4.2022 г.</a:t>
            </a:fld>
            <a:endParaRPr lang="bg-BG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bg-BG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9C3232-4411-4BE5-B2A6-935908F3DAE7}" type="slidenum">
              <a:rPr lang="bg-BG" smtClean="0">
                <a:solidFill>
                  <a:prstClr val="white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629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5B8312-DFC6-4421-98AA-8B9D49C025AC}" type="datetimeFigureOut">
              <a:rPr lang="bg-BG" smtClean="0">
                <a:solidFill>
                  <a:prstClr val="white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2.4.2022 г.</a:t>
            </a:fld>
            <a:endParaRPr lang="bg-BG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bg-BG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9C3232-4411-4BE5-B2A6-935908F3DAE7}" type="slidenum">
              <a:rPr lang="bg-BG" smtClean="0">
                <a:solidFill>
                  <a:prstClr val="white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938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C50101-C140-4420-B049-E8D94BF44239}" type="datetimeFigureOut">
              <a:rPr lang="bg-BG" smtClean="0">
                <a:solidFill>
                  <a:prstClr val="white"/>
                </a:solidFill>
              </a:rPr>
              <a:pPr>
                <a:defRPr/>
              </a:pPr>
              <a:t>2.4.2022 г.</a:t>
            </a:fld>
            <a:endParaRPr lang="bg-BG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4983F7-3306-4C33-995E-036CDC586CEB}" type="slidenum">
              <a:rPr lang="bg-BG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1242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DACD0A-DC0F-411B-AEE2-D6A152DD7F9C}" type="datetimeFigureOut">
              <a:rPr lang="bg-BG" smtClean="0">
                <a:solidFill>
                  <a:prstClr val="white"/>
                </a:solidFill>
              </a:rPr>
              <a:pPr>
                <a:defRPr/>
              </a:pPr>
              <a:t>2.4.2022 г.</a:t>
            </a:fld>
            <a:endParaRPr lang="bg-BG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5AB6BB-5287-492C-A2CA-731651CEC2A5}" type="slidenum">
              <a:rPr lang="bg-BG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722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C47757-8D05-48EE-B97D-F11F3C78AEDA}" type="datetimeFigureOut">
              <a:rPr lang="bg-BG" smtClean="0">
                <a:solidFill>
                  <a:prstClr val="white"/>
                </a:solidFill>
              </a:rPr>
              <a:pPr>
                <a:defRPr/>
              </a:pPr>
              <a:t>2.4.2022 г.</a:t>
            </a:fld>
            <a:endParaRPr lang="bg-BG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768BE-2CC2-46FD-8B30-009872D99150}" type="slidenum">
              <a:rPr lang="bg-BG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415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940B15-5A9B-4FF0-BB2C-F95D8509EB75}" type="datetimeFigureOut">
              <a:rPr lang="bg-BG" smtClean="0">
                <a:solidFill>
                  <a:prstClr val="white"/>
                </a:solidFill>
              </a:rPr>
              <a:pPr>
                <a:defRPr/>
              </a:pPr>
              <a:t>2.4.2022 г.</a:t>
            </a:fld>
            <a:endParaRPr lang="bg-BG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91DB3-B00C-4A0F-8922-53B94A6132AC}" type="slidenum">
              <a:rPr lang="bg-BG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57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7CFB74-D0EF-491D-9DCC-FF939961D3AB}" type="datetimeFigureOut">
              <a:rPr lang="bg-BG" smtClean="0">
                <a:solidFill>
                  <a:prstClr val="white"/>
                </a:solidFill>
              </a:rPr>
              <a:pPr>
                <a:defRPr/>
              </a:pPr>
              <a:t>2.4.2022 г.</a:t>
            </a:fld>
            <a:endParaRPr lang="bg-BG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3EFFE-743D-473D-8EDF-404FAB72A5FC}" type="slidenum">
              <a:rPr lang="bg-BG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65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72B6D5-965E-4CFF-8B58-CF2F38C10101}" type="datetimeFigureOut">
              <a:rPr lang="bg-BG" smtClean="0">
                <a:solidFill>
                  <a:prstClr val="white"/>
                </a:solidFill>
              </a:rPr>
              <a:pPr>
                <a:defRPr/>
              </a:pPr>
              <a:t>2.4.2022 г.</a:t>
            </a:fld>
            <a:endParaRPr lang="bg-BG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1DFCBC-554D-4CA8-B76A-047A1A250C8A}" type="slidenum">
              <a:rPr lang="bg-BG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65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8C6CA4-064D-4A22-85CC-C48F3697ED0E}" type="datetimeFigureOut">
              <a:rPr lang="bg-BG" smtClean="0">
                <a:solidFill>
                  <a:prstClr val="white"/>
                </a:solidFill>
              </a:rPr>
              <a:pPr>
                <a:defRPr/>
              </a:pPr>
              <a:t>2.4.2022 г.</a:t>
            </a:fld>
            <a:endParaRPr lang="bg-BG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C9546-DB7D-47DF-AAF3-DFB08C4E4479}" type="slidenum">
              <a:rPr lang="bg-BG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520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EE6F19-4F22-41B0-AD12-4957F8AC4991}" type="datetimeFigureOut">
              <a:rPr lang="bg-BG" smtClean="0">
                <a:solidFill>
                  <a:prstClr val="white"/>
                </a:solidFill>
              </a:rPr>
              <a:pPr>
                <a:defRPr/>
              </a:pPr>
              <a:t>2.4.2022 г.</a:t>
            </a:fld>
            <a:endParaRPr lang="bg-BG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C788FF-9057-4FBD-9EDC-BACCF615BA3B}" type="slidenum">
              <a:rPr lang="bg-BG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70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CDB292-856D-4B3B-85EF-1D3FACD079CE}" type="datetimeFigureOut">
              <a:rPr lang="bg-BG" smtClean="0">
                <a:solidFill>
                  <a:prstClr val="white"/>
                </a:solidFill>
              </a:rPr>
              <a:pPr>
                <a:defRPr/>
              </a:pPr>
              <a:t>2.4.2022 г.</a:t>
            </a:fld>
            <a:endParaRPr lang="bg-BG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048C0-3543-48B6-83D7-7E075D8C9BAB}" type="slidenum">
              <a:rPr lang="bg-BG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72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AF4506-4EF4-46EA-AA7E-6A1E185DC3F1}" type="datetimeFigureOut">
              <a:rPr lang="bg-BG" smtClean="0">
                <a:solidFill>
                  <a:prstClr val="white"/>
                </a:solidFill>
              </a:rPr>
              <a:pPr>
                <a:defRPr/>
              </a:pPr>
              <a:t>2.4.2022 г.</a:t>
            </a:fld>
            <a:endParaRPr lang="bg-BG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A9C9B-CA25-4326-9D97-43FB0E4B185D}" type="slidenum">
              <a:rPr lang="bg-BG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21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5B8312-DFC6-4421-98AA-8B9D49C025AC}" type="datetimeFigureOut">
              <a:rPr lang="bg-BG" smtClean="0">
                <a:solidFill>
                  <a:prstClr val="white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2.4.2022 г.</a:t>
            </a:fld>
            <a:endParaRPr lang="bg-BG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bg-BG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9C3232-4411-4BE5-B2A6-935908F3DAE7}" type="slidenum">
              <a:rPr lang="bg-BG" smtClean="0">
                <a:solidFill>
                  <a:prstClr val="white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4415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  <p:sldLayoutId id="214748382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a.eu/legislation_summaries/glossary/foreign_security_policy_en.htm" TargetMode="External"/><Relationship Id="rId2" Type="http://schemas.openxmlformats.org/officeDocument/2006/relationships/hyperlink" Target="http://europa.eu/legislation_summaries/foreign_and_security_policy/cfsp_and_esdp_implementation/r00005_en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8062912" cy="1470025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POLB285</a:t>
            </a:r>
            <a:r>
              <a:rPr lang="bg-BG" sz="3200" dirty="0"/>
              <a:t> ЕС в глобалната политика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501008"/>
            <a:ext cx="8062912" cy="1752600"/>
          </a:xfrm>
        </p:spPr>
        <p:txBody>
          <a:bodyPr>
            <a:normAutofit/>
          </a:bodyPr>
          <a:lstStyle/>
          <a:p>
            <a:r>
              <a:rPr lang="bg-BG" sz="2000" dirty="0"/>
              <a:t>Тема 4:</a:t>
            </a:r>
          </a:p>
          <a:p>
            <a:r>
              <a:rPr lang="bg-BG" sz="2000" dirty="0"/>
              <a:t>Институции и политически процес на ОВППС и ОПСО на ЕС</a:t>
            </a:r>
          </a:p>
        </p:txBody>
      </p:sp>
    </p:spTree>
    <p:extLst>
      <p:ext uri="{BB962C8B-B14F-4D97-AF65-F5344CB8AC3E}">
        <p14:creationId xmlns:p14="http://schemas.microsoft.com/office/powerpoint/2010/main" val="3364893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19912"/>
          </a:xfrm>
        </p:spPr>
        <p:txBody>
          <a:bodyPr/>
          <a:lstStyle/>
          <a:p>
            <a:pPr algn="ctr"/>
            <a:r>
              <a:rPr lang="bg-BG" sz="1600" b="1" dirty="0">
                <a:solidFill>
                  <a:schemeClr val="tx1"/>
                </a:solidFill>
                <a:latin typeface="Constantia"/>
              </a:rPr>
              <a:t>Върховен представител на Съюза по въпросите на външните работи и политиката на сигурност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00808"/>
            <a:ext cx="7315200" cy="4248472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rgbClr val="0BD0D9"/>
              </a:buClr>
            </a:pPr>
            <a:r>
              <a:rPr lang="bg-BG" sz="2400" dirty="0"/>
              <a:t>Функции и компетенции:</a:t>
            </a:r>
          </a:p>
          <a:p>
            <a:pPr lvl="0">
              <a:buClr>
                <a:srgbClr val="0BD0D9"/>
              </a:buClr>
              <a:buFont typeface="Wingdings" pitchFamily="2" charset="2"/>
              <a:buChar char="v"/>
            </a:pPr>
            <a:endParaRPr lang="bg-BG" sz="1500" dirty="0"/>
          </a:p>
          <a:p>
            <a:pPr lvl="0">
              <a:buClr>
                <a:srgbClr val="0BD0D9"/>
              </a:buClr>
              <a:buFont typeface="Wingdings" pitchFamily="2" charset="2"/>
              <a:buChar char="v"/>
            </a:pPr>
            <a:r>
              <a:rPr lang="bg-BG" sz="1800" dirty="0"/>
              <a:t>Провежда ОВППС на Съюза</a:t>
            </a:r>
          </a:p>
          <a:p>
            <a:pPr lvl="0">
              <a:buClr>
                <a:srgbClr val="0BD0D9"/>
              </a:buClr>
              <a:buFont typeface="Wingdings" pitchFamily="2" charset="2"/>
              <a:buChar char="v"/>
            </a:pPr>
            <a:r>
              <a:rPr lang="bg-BG" sz="1800" dirty="0"/>
              <a:t>Прави предложения за развитието на ОВППС – ако получи мандат от Съвета отговаря за прилагането на решения в тази сфера</a:t>
            </a:r>
          </a:p>
          <a:p>
            <a:pPr lvl="0">
              <a:buClr>
                <a:srgbClr val="0BD0D9"/>
              </a:buClr>
              <a:buFont typeface="Wingdings" pitchFamily="2" charset="2"/>
              <a:buChar char="v"/>
            </a:pPr>
            <a:r>
              <a:rPr lang="bg-BG" sz="1800" dirty="0"/>
              <a:t>Председателства Съвета/ „Външни работи“</a:t>
            </a:r>
          </a:p>
          <a:p>
            <a:pPr lvl="0">
              <a:buClr>
                <a:srgbClr val="0BD0D9"/>
              </a:buClr>
              <a:buFont typeface="Wingdings" pitchFamily="2" charset="2"/>
              <a:buChar char="v"/>
            </a:pPr>
            <a:r>
              <a:rPr lang="bg-BG" sz="1800" dirty="0"/>
              <a:t>Един от заместник председателите на Европейската комисия (консистентност)</a:t>
            </a:r>
          </a:p>
          <a:p>
            <a:pPr lvl="0">
              <a:buClr>
                <a:srgbClr val="0BD0D9"/>
              </a:buClr>
              <a:buFont typeface="Wingdings" pitchFamily="2" charset="2"/>
              <a:buChar char="v"/>
            </a:pPr>
            <a:r>
              <a:rPr lang="bg-BG" sz="1800" dirty="0"/>
              <a:t>Представя Съюза по въпроси свързани с ОВППС</a:t>
            </a:r>
          </a:p>
          <a:p>
            <a:pPr lvl="0">
              <a:buClr>
                <a:srgbClr val="0BD0D9"/>
              </a:buClr>
              <a:buFont typeface="Wingdings" pitchFamily="2" charset="2"/>
              <a:buChar char="v"/>
            </a:pPr>
            <a:r>
              <a:rPr lang="bg-BG" sz="1800" dirty="0"/>
              <a:t>Осъществява диалога и отношенията от името на ЕС с трети страни и представя неговата позиция в други международни организации</a:t>
            </a:r>
          </a:p>
          <a:p>
            <a:pPr lvl="0">
              <a:buClr>
                <a:srgbClr val="0BD0D9"/>
              </a:buClr>
              <a:buFont typeface="Wingdings" pitchFamily="2" charset="2"/>
              <a:buChar char="v"/>
            </a:pPr>
            <a:r>
              <a:rPr lang="bg-BG" sz="1800" dirty="0"/>
              <a:t>Управлява Европейската служба за външна дейност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05924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4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514350"/>
          </a:xfrm>
        </p:spPr>
        <p:txBody>
          <a:bodyPr>
            <a:normAutofit fontScale="90000"/>
          </a:bodyPr>
          <a:lstStyle/>
          <a:p>
            <a:pPr algn="ctr"/>
            <a:r>
              <a:rPr lang="bg-BG" altLang="bg-BG" sz="2400"/>
              <a:t>КОМИТЕТ НА ПОСТОЯННИТЕ ПРЕДСТАВИТЕЛИ (</a:t>
            </a:r>
            <a:r>
              <a:rPr lang="en-US" altLang="bg-BG" sz="2400"/>
              <a:t>COREPER)</a:t>
            </a:r>
            <a:endParaRPr lang="bg-BG" altLang="bg-BG" sz="2400"/>
          </a:p>
        </p:txBody>
      </p:sp>
      <p:sp>
        <p:nvSpPr>
          <p:cNvPr id="15362" name="Content Placeholder 5"/>
          <p:cNvSpPr>
            <a:spLocks noGrp="1"/>
          </p:cNvSpPr>
          <p:nvPr>
            <p:ph idx="1"/>
          </p:nvPr>
        </p:nvSpPr>
        <p:spPr>
          <a:xfrm>
            <a:off x="827584" y="1295400"/>
            <a:ext cx="7272808" cy="4581872"/>
          </a:xfrm>
        </p:spPr>
        <p:txBody>
          <a:bodyPr>
            <a:normAutofit fontScale="77500" lnSpcReduction="20000"/>
          </a:bodyPr>
          <a:lstStyle/>
          <a:p>
            <a:r>
              <a:rPr lang="bg-BG" altLang="bg-BG" sz="2000" dirty="0"/>
              <a:t>История:</a:t>
            </a:r>
          </a:p>
          <a:p>
            <a:pPr>
              <a:buFont typeface="Wingdings" panose="05000000000000000000" pitchFamily="2" charset="2"/>
              <a:buChar char="v"/>
            </a:pPr>
            <a:endParaRPr lang="bg-BG" altLang="bg-BG" sz="1800" i="1" dirty="0"/>
          </a:p>
          <a:p>
            <a:pPr>
              <a:buFont typeface="Wingdings" panose="05000000000000000000" pitchFamily="2" charset="2"/>
              <a:buChar char="v"/>
            </a:pPr>
            <a:r>
              <a:rPr lang="bg-BG" altLang="bg-BG" sz="1800" i="1" dirty="0"/>
              <a:t>За първи път се споменава (влиза в договорите) с Договора за Европейска общност 1967 г.</a:t>
            </a:r>
          </a:p>
          <a:p>
            <a:pPr>
              <a:buFont typeface="Wingdings" panose="05000000000000000000" pitchFamily="2" charset="2"/>
              <a:buChar char="v"/>
            </a:pPr>
            <a:endParaRPr lang="bg-BG" altLang="bg-BG" sz="800" i="1" dirty="0"/>
          </a:p>
          <a:p>
            <a:pPr>
              <a:buFont typeface="Wingdings" panose="05000000000000000000" pitchFamily="2" charset="2"/>
              <a:buChar char="v"/>
            </a:pPr>
            <a:r>
              <a:rPr lang="bg-BG" altLang="bg-BG" sz="1800" i="1" dirty="0"/>
              <a:t>Постепенно нарастване на ролята (специализация)</a:t>
            </a:r>
            <a:r>
              <a:rPr lang="bg-BG" altLang="bg-BG" sz="2000" dirty="0"/>
              <a:t>  </a:t>
            </a:r>
          </a:p>
          <a:p>
            <a:endParaRPr lang="bg-BG" altLang="bg-BG" sz="2000" dirty="0"/>
          </a:p>
          <a:p>
            <a:r>
              <a:rPr lang="bg-BG" altLang="bg-BG" sz="2000" dirty="0"/>
              <a:t>Компетенции и функции:</a:t>
            </a:r>
          </a:p>
          <a:p>
            <a:pPr>
              <a:buFont typeface="Wingdings" panose="05000000000000000000" pitchFamily="2" charset="2"/>
              <a:buChar char="v"/>
            </a:pPr>
            <a:endParaRPr lang="bg-BG" altLang="bg-BG" sz="1800" i="1" dirty="0"/>
          </a:p>
          <a:p>
            <a:pPr>
              <a:buFont typeface="Wingdings" panose="05000000000000000000" pitchFamily="2" charset="2"/>
              <a:buChar char="v"/>
            </a:pPr>
            <a:r>
              <a:rPr lang="bg-BG" altLang="bg-BG" sz="1800" i="1" dirty="0"/>
              <a:t>Най-общо </a:t>
            </a:r>
            <a:r>
              <a:rPr lang="en-US" altLang="bg-BG" sz="1800" i="1" dirty="0"/>
              <a:t>COREPR</a:t>
            </a:r>
            <a:r>
              <a:rPr lang="bg-BG" altLang="bg-BG" sz="1800" i="1" dirty="0"/>
              <a:t>: има като функции да подготвя работата на Съвета на ЕС, като изпълнява задачи, възложени му от Съвета </a:t>
            </a:r>
          </a:p>
          <a:p>
            <a:pPr>
              <a:buFont typeface="Wingdings" panose="05000000000000000000" pitchFamily="2" charset="2"/>
              <a:buChar char="v"/>
            </a:pPr>
            <a:endParaRPr lang="bg-BG" altLang="bg-BG" sz="800" i="1" dirty="0"/>
          </a:p>
          <a:p>
            <a:pPr>
              <a:buFont typeface="Wingdings" panose="05000000000000000000" pitchFamily="2" charset="2"/>
              <a:buChar char="v"/>
            </a:pPr>
            <a:r>
              <a:rPr lang="bg-BG" altLang="bg-BG" sz="1800" i="1" dirty="0"/>
              <a:t>Въпреки това  </a:t>
            </a:r>
            <a:r>
              <a:rPr lang="en-US" altLang="bg-BG" sz="1800" i="1" dirty="0"/>
              <a:t>COREPR</a:t>
            </a:r>
            <a:r>
              <a:rPr lang="bg-BG" altLang="bg-BG" sz="1800" i="1" dirty="0"/>
              <a:t> няма компетенции за взимане на самостоятелни решения (не замества Съвета) и неговите препоръки и решения винаги подлежат на оспорване от страна на Съвета.</a:t>
            </a:r>
          </a:p>
          <a:p>
            <a:pPr>
              <a:buFont typeface="Wingdings 2" panose="05020102010507070707" pitchFamily="18" charset="2"/>
              <a:buNone/>
            </a:pPr>
            <a:endParaRPr lang="bg-BG" altLang="bg-BG" sz="2000" dirty="0"/>
          </a:p>
        </p:txBody>
      </p:sp>
    </p:spTree>
    <p:extLst>
      <p:ext uri="{BB962C8B-B14F-4D97-AF65-F5344CB8AC3E}">
        <p14:creationId xmlns:p14="http://schemas.microsoft.com/office/powerpoint/2010/main" val="538184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90550"/>
          </a:xfrm>
        </p:spPr>
        <p:txBody>
          <a:bodyPr>
            <a:normAutofit fontScale="90000"/>
          </a:bodyPr>
          <a:lstStyle/>
          <a:p>
            <a:pPr algn="ctr"/>
            <a:r>
              <a:rPr lang="bg-BG" altLang="bg-BG" sz="2400"/>
              <a:t>КОМИТЕТ НА ПОСТОЯННИТЕ ПРЕДСТАВИТЕЛИ (</a:t>
            </a:r>
            <a:r>
              <a:rPr lang="en-US" altLang="bg-BG" sz="2400"/>
              <a:t>COREPER)</a:t>
            </a:r>
            <a:endParaRPr lang="bg-BG" altLang="bg-BG" sz="2400"/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g-BG" altLang="bg-BG" sz="2000"/>
              <a:t>Състав: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bg-BG" altLang="bg-BG" sz="100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bg-BG" altLang="bg-BG" sz="1600"/>
              <a:t>Състои се от постоянните посланици на страните-членки в Брюксел/със тях работят и техни сътрудници или специални представители/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bg-BG" sz="1600"/>
              <a:t>COREPR</a:t>
            </a:r>
            <a:r>
              <a:rPr lang="bg-BG" altLang="bg-BG" sz="1600"/>
              <a:t> функционира в две оформени групи: </a:t>
            </a:r>
            <a:r>
              <a:rPr lang="en-US" altLang="bg-BG" sz="1600" i="1"/>
              <a:t>COREPR</a:t>
            </a:r>
            <a:r>
              <a:rPr lang="bg-BG" altLang="bg-BG" sz="1600" i="1"/>
              <a:t> 1 и </a:t>
            </a:r>
            <a:r>
              <a:rPr lang="en-US" altLang="bg-BG" sz="1600" i="1"/>
              <a:t>COREPR</a:t>
            </a:r>
            <a:r>
              <a:rPr lang="bg-BG" altLang="bg-BG" sz="1600" i="1"/>
              <a:t> 2: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bg-BG" altLang="bg-BG" sz="1600" i="1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bg-BG" altLang="bg-BG" sz="1600" i="1"/>
              <a:t>Членове на </a:t>
            </a:r>
            <a:r>
              <a:rPr lang="en-US" altLang="bg-BG" sz="1600" i="1"/>
              <a:t>COREPR</a:t>
            </a:r>
            <a:r>
              <a:rPr lang="bg-BG" altLang="bg-BG" sz="1600" i="1"/>
              <a:t> 1 са именно официалните представители на постоянните посланици на страните-членки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bg-BG" altLang="bg-BG" sz="1600" i="1"/>
              <a:t>Членове на </a:t>
            </a:r>
            <a:r>
              <a:rPr lang="en-US" altLang="bg-BG" sz="1600" i="1"/>
              <a:t>COREPR</a:t>
            </a:r>
            <a:r>
              <a:rPr lang="bg-BG" altLang="bg-BG" sz="1600" i="1"/>
              <a:t> 2 са самите постоянни посланици на страните-членки.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bg-BG" altLang="bg-BG" sz="200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g-BG" altLang="bg-BG" sz="2000"/>
              <a:t>Задачи: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bg-BG" altLang="bg-BG" sz="1600"/>
              <a:t>Да координира и подготвя работата на Съвета на ЕС: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bg-BG" altLang="bg-BG" sz="1400" i="1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bg-BG" altLang="bg-BG" sz="1400" i="1"/>
              <a:t>Да осъществява детайлен преглед на предстоящите за решаване въпроси и проблеми от предварителната програма на Съвета (роля на Комисията)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bg-BG" altLang="bg-BG" sz="1400" i="1"/>
              <a:t>Да дава експертни детайлни предложения по всеки проект за решение или законодателен акт на Съвета на ЕС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bg-BG" altLang="bg-BG" sz="1400" i="1"/>
              <a:t>На ниво </a:t>
            </a:r>
            <a:r>
              <a:rPr lang="en-US" altLang="bg-BG" sz="1400" i="1"/>
              <a:t>COREPR</a:t>
            </a:r>
            <a:r>
              <a:rPr lang="bg-BG" altLang="bg-BG" sz="1400" i="1"/>
              <a:t> винаги се търси възможност за постигане на съгласие по определен проект за решение. По правило, ако е постигнато такова съгласие Съветът го одобрява</a:t>
            </a:r>
          </a:p>
        </p:txBody>
      </p:sp>
    </p:spTree>
    <p:extLst>
      <p:ext uri="{BB962C8B-B14F-4D97-AF65-F5344CB8AC3E}">
        <p14:creationId xmlns:p14="http://schemas.microsoft.com/office/powerpoint/2010/main" val="3858314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bg-BG" altLang="bg-BG" sz="2400"/>
              <a:t>КОМИТЕТ НА ПОСТОЯННИТЕ ПРЕДСТАВИТЕЛИ (</a:t>
            </a:r>
            <a:r>
              <a:rPr lang="en-US" altLang="bg-BG" sz="2400"/>
              <a:t>COREPER)</a:t>
            </a:r>
            <a:endParaRPr lang="bg-BG" altLang="bg-BG" sz="2400"/>
          </a:p>
        </p:txBody>
      </p:sp>
      <p:sp>
        <p:nvSpPr>
          <p:cNvPr id="30723" name="Rectangle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bg-BG" sz="2400" i="1"/>
              <a:t>COREPR</a:t>
            </a:r>
            <a:r>
              <a:rPr lang="bg-BG" altLang="bg-BG" sz="2400" i="1"/>
              <a:t> 1:</a:t>
            </a:r>
            <a:r>
              <a:rPr lang="bg-BG" altLang="bg-BG" sz="1800" i="1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altLang="bg-BG" sz="1800" i="1"/>
              <a:t>Занимава се с всички въпроси, свързани с общите политики (без ОВППС ЕПСО и Обща селскостопанска политика)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altLang="bg-BG" sz="1800" i="1"/>
              <a:t>Заседава всяка седмица поне веднъж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altLang="bg-BG" sz="1800" i="1"/>
              <a:t>Негов подготвителен орган е т.нар. </a:t>
            </a:r>
            <a:r>
              <a:rPr lang="de-DE" altLang="bg-BG" sz="1800" i="1"/>
              <a:t>MERTENS </a:t>
            </a:r>
            <a:r>
              <a:rPr lang="bg-BG" altLang="bg-BG" sz="1800" i="1"/>
              <a:t>група</a:t>
            </a:r>
            <a:endParaRPr lang="de-DE" altLang="bg-BG" sz="1800" i="1"/>
          </a:p>
          <a:p>
            <a:pPr>
              <a:buFont typeface="Wingdings" panose="05000000000000000000" pitchFamily="2" charset="2"/>
              <a:buChar char="v"/>
            </a:pPr>
            <a:endParaRPr lang="bg-BG" altLang="bg-BG" sz="1800" i="1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bg-BG" sz="2400" i="1"/>
              <a:t>COREPR</a:t>
            </a:r>
            <a:r>
              <a:rPr lang="bg-BG" altLang="bg-BG" sz="2400" i="1"/>
              <a:t> 2: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altLang="bg-BG" sz="1800" i="1"/>
              <a:t>Занимава се с въпроси от чувствителен политически характер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altLang="bg-BG" sz="1800" i="1"/>
              <a:t>Негов подготвителен орган е т.нар. </a:t>
            </a:r>
            <a:r>
              <a:rPr lang="de-DE" altLang="bg-BG" sz="1800" i="1"/>
              <a:t>ANTICI</a:t>
            </a:r>
            <a:r>
              <a:rPr lang="bg-BG" altLang="bg-BG" sz="1800" i="1"/>
              <a:t> група</a:t>
            </a:r>
          </a:p>
          <a:p>
            <a:pPr>
              <a:buFont typeface="Wingdings" panose="05000000000000000000" pitchFamily="2" charset="2"/>
              <a:buChar char="v"/>
            </a:pPr>
            <a:endParaRPr lang="bg-BG" altLang="bg-BG" sz="1800" i="1"/>
          </a:p>
          <a:p>
            <a:pPr>
              <a:buFont typeface="Wingdings" panose="05000000000000000000" pitchFamily="2" charset="2"/>
              <a:buChar char="v"/>
            </a:pPr>
            <a:endParaRPr lang="bg-BG" altLang="bg-BG" sz="1800" i="1"/>
          </a:p>
        </p:txBody>
      </p:sp>
    </p:spTree>
    <p:extLst>
      <p:ext uri="{BB962C8B-B14F-4D97-AF65-F5344CB8AC3E}">
        <p14:creationId xmlns:p14="http://schemas.microsoft.com/office/powerpoint/2010/main" val="4226827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90550"/>
          </a:xfrm>
        </p:spPr>
        <p:txBody>
          <a:bodyPr/>
          <a:lstStyle/>
          <a:p>
            <a:pPr algn="ctr"/>
            <a:r>
              <a:rPr lang="bg-BG" altLang="bg-BG" sz="2400"/>
              <a:t>КОМИТЕТ ПО ПОЛИТИКА И СИГУРНОСТ (</a:t>
            </a:r>
            <a:r>
              <a:rPr lang="en-US" altLang="bg-BG" sz="2400"/>
              <a:t>PSC)</a:t>
            </a:r>
            <a:endParaRPr lang="bg-BG" altLang="bg-BG" sz="240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556793"/>
            <a:ext cx="7315200" cy="475256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bg-BG" altLang="bg-BG" sz="2400" dirty="0"/>
              <a:t>Заедно с Комитетът на постоянните представители едно от най-важните звена по отношение на ОВППС и ЕПСО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bg-BG" altLang="bg-BG" sz="1000" dirty="0"/>
          </a:p>
          <a:p>
            <a:pPr>
              <a:lnSpc>
                <a:spcPct val="90000"/>
              </a:lnSpc>
            </a:pPr>
            <a:r>
              <a:rPr lang="bg-BG" altLang="bg-BG" sz="2400" dirty="0"/>
              <a:t>Състав 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bg-BG" altLang="bg-BG" sz="10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bg-BG" altLang="bg-BG" sz="2000" dirty="0"/>
              <a:t>По един посланик от всяка страна-членка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bg-BG" altLang="bg-BG" sz="10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bg-BG" altLang="bg-BG" sz="2000" dirty="0"/>
              <a:t>Постоянен представител на Европейската комисия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bg-BG" altLang="bg-BG" sz="10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bg-BG" altLang="bg-BG" sz="2000" dirty="0"/>
              <a:t>Постоянен представител от Военния комитет на ЕС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bg-BG" altLang="bg-BG" sz="10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bg-BG" altLang="bg-BG" sz="2000" dirty="0"/>
              <a:t>Постоянен представител от секретариата на Съвета на ЕС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bg-BG" altLang="bg-BG" sz="10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bg-BG" altLang="bg-BG" sz="2000" dirty="0"/>
              <a:t>Председателства се от Европейската служба за външна дейност (тясна връзка с Върховния представител)</a:t>
            </a:r>
          </a:p>
        </p:txBody>
      </p:sp>
    </p:spTree>
    <p:extLst>
      <p:ext uri="{BB962C8B-B14F-4D97-AF65-F5344CB8AC3E}">
        <p14:creationId xmlns:p14="http://schemas.microsoft.com/office/powerpoint/2010/main" val="3431174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666750"/>
          </a:xfrm>
        </p:spPr>
        <p:txBody>
          <a:bodyPr/>
          <a:lstStyle/>
          <a:p>
            <a:pPr algn="ctr"/>
            <a:r>
              <a:rPr lang="bg-BG" altLang="bg-BG" sz="2400" dirty="0"/>
              <a:t>КОМИТЕТ ПО ПОЛИТИКА И СИГУРНОСТ (</a:t>
            </a:r>
            <a:r>
              <a:rPr lang="en-US" altLang="bg-BG" sz="2400" dirty="0"/>
              <a:t>PSC)</a:t>
            </a:r>
            <a:endParaRPr lang="bg-BG" alt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bg-BG" altLang="bg-BG" sz="2400" dirty="0"/>
              <a:t>Две основни функции: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g-BG" altLang="bg-BG" sz="2400" u="sng" dirty="0"/>
              <a:t>постоянно свързващо звено по отношение на ОВППС и ЕПСО: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bg-BG" altLang="bg-BG" sz="10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bg-BG" altLang="bg-BG" sz="2000" dirty="0"/>
              <a:t>Действа като постоянен орган на Съвета на ЕС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bg-BG" altLang="bg-BG" sz="2000" dirty="0"/>
              <a:t>Той е водещ при </a:t>
            </a:r>
            <a:r>
              <a:rPr lang="bg-BG" altLang="bg-BG" sz="2000" u="sng" dirty="0"/>
              <a:t>подготовката</a:t>
            </a:r>
            <a:r>
              <a:rPr lang="bg-BG" altLang="bg-BG" sz="2000" dirty="0"/>
              <a:t> на ОВППС и ЕПСО: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bg-BG" altLang="bg-BG" sz="1000" i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bg-BG" altLang="bg-BG" sz="1800" i="1" dirty="0"/>
              <a:t>Изготвя мнения и становища за Съвета на ЕС с цел да се формулират конкретни политики и действия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bg-BG" altLang="bg-BG" sz="1800" i="1" dirty="0"/>
              <a:t>Координира, ръководи и наблюдава работата на различните работни групи на Съвета в сферите на ОВППС и ЕПСО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bg-BG" altLang="bg-BG" sz="1800" i="1" dirty="0"/>
              <a:t>Оценява подготвените решения на Съвета на ЕС/главно Общи дейности и Външни работи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bg-BG" altLang="bg-BG" sz="1800" i="1" dirty="0"/>
              <a:t>Форум за постоянен политически диалог: именно чрез него се осъществява тясна връзка между Върховния представител, специалните представители, посланиците на страните-членки. Също така е форум за диалог по отношение на ЕПСО (с НАТО например)</a:t>
            </a:r>
          </a:p>
        </p:txBody>
      </p:sp>
    </p:spTree>
    <p:extLst>
      <p:ext uri="{BB962C8B-B14F-4D97-AF65-F5344CB8AC3E}">
        <p14:creationId xmlns:p14="http://schemas.microsoft.com/office/powerpoint/2010/main" val="951596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42950"/>
          </a:xfrm>
        </p:spPr>
        <p:txBody>
          <a:bodyPr/>
          <a:lstStyle/>
          <a:p>
            <a:pPr algn="ctr"/>
            <a:r>
              <a:rPr lang="bg-BG" altLang="bg-BG" sz="2400" dirty="0"/>
              <a:t>КОМИТЕТ ПО ПОЛИТИКА И СИГУРНОСТ (</a:t>
            </a:r>
            <a:r>
              <a:rPr lang="en-US" altLang="bg-BG" sz="2400" dirty="0"/>
              <a:t>PSC)</a:t>
            </a:r>
            <a:endParaRPr lang="bg-BG" alt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g-BG" altLang="bg-BG" sz="2400" u="sng"/>
              <a:t>звено за ефективно управление на кризи:</a:t>
            </a:r>
          </a:p>
          <a:p>
            <a:pPr>
              <a:buFont typeface="Wingdings" panose="05000000000000000000" pitchFamily="2" charset="2"/>
              <a:buChar char="v"/>
            </a:pPr>
            <a:endParaRPr lang="bg-BG" altLang="bg-BG" sz="1000"/>
          </a:p>
          <a:p>
            <a:pPr>
              <a:buFont typeface="Wingdings" panose="05000000000000000000" pitchFamily="2" charset="2"/>
              <a:buChar char="v"/>
            </a:pPr>
            <a:r>
              <a:rPr lang="bg-BG" altLang="bg-BG" sz="2000"/>
              <a:t>звено на Съвета на ЕС, което действа в случаи на кризи</a:t>
            </a:r>
          </a:p>
          <a:p>
            <a:pPr>
              <a:buFont typeface="Wingdings" panose="05000000000000000000" pitchFamily="2" charset="2"/>
              <a:buChar char="v"/>
            </a:pPr>
            <a:endParaRPr lang="bg-BG" altLang="bg-BG" sz="1000"/>
          </a:p>
          <a:p>
            <a:pPr>
              <a:buFont typeface="Wingdings" panose="05000000000000000000" pitchFamily="2" charset="2"/>
              <a:buChar char="v"/>
            </a:pPr>
            <a:r>
              <a:rPr lang="bg-BG" altLang="bg-BG" sz="2000"/>
              <a:t>Постоянно наблюдение и оценка на международната ситуация в области, обхващани от ОВППС и ЕПСО</a:t>
            </a:r>
          </a:p>
          <a:p>
            <a:pPr>
              <a:buFont typeface="Wingdings" panose="05000000000000000000" pitchFamily="2" charset="2"/>
              <a:buChar char="v"/>
            </a:pPr>
            <a:endParaRPr lang="bg-BG" altLang="bg-BG" sz="1000"/>
          </a:p>
          <a:p>
            <a:pPr>
              <a:buFont typeface="Wingdings" panose="05000000000000000000" pitchFamily="2" charset="2"/>
              <a:buChar char="v"/>
            </a:pPr>
            <a:r>
              <a:rPr lang="bg-BG" altLang="bg-BG" sz="2000"/>
              <a:t>Разглежда и обсъжда всички опции за действие, които могат да бъдат “отговора” на ЕС спрямо дадена кризисна ситуация</a:t>
            </a:r>
          </a:p>
          <a:p>
            <a:pPr>
              <a:buFont typeface="Wingdings" panose="05000000000000000000" pitchFamily="2" charset="2"/>
              <a:buChar char="v"/>
            </a:pPr>
            <a:endParaRPr lang="bg-BG" altLang="bg-BG" sz="1000"/>
          </a:p>
          <a:p>
            <a:pPr>
              <a:buFont typeface="Wingdings" panose="05000000000000000000" pitchFamily="2" charset="2"/>
              <a:buChar char="v"/>
            </a:pPr>
            <a:r>
              <a:rPr lang="bg-BG" altLang="bg-BG" sz="2000"/>
              <a:t>Именно КПС има за задача да предложи на Съвета:</a:t>
            </a:r>
          </a:p>
          <a:p>
            <a:pPr>
              <a:buFont typeface="Wingdings" panose="05000000000000000000" pitchFamily="2" charset="2"/>
              <a:buChar char="ü"/>
            </a:pPr>
            <a:endParaRPr lang="bg-BG" altLang="bg-BG" sz="1000" i="1"/>
          </a:p>
          <a:p>
            <a:pPr>
              <a:buFont typeface="Wingdings" panose="05000000000000000000" pitchFamily="2" charset="2"/>
              <a:buChar char="ü"/>
            </a:pPr>
            <a:r>
              <a:rPr lang="bg-BG" altLang="bg-BG" sz="1800" i="1"/>
              <a:t>политическите цели, които трябва да се преследват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altLang="bg-BG" sz="1800" i="1"/>
              <a:t>да препоръча цялостен набор от възможни действия за решаване на кризата</a:t>
            </a:r>
          </a:p>
          <a:p>
            <a:pPr>
              <a:buFont typeface="Wingdings" panose="05000000000000000000" pitchFamily="2" charset="2"/>
              <a:buChar char="v"/>
            </a:pPr>
            <a:endParaRPr lang="bg-BG" altLang="bg-BG" sz="1800" i="1"/>
          </a:p>
        </p:txBody>
      </p:sp>
    </p:spTree>
    <p:extLst>
      <p:ext uri="{BB962C8B-B14F-4D97-AF65-F5344CB8AC3E}">
        <p14:creationId xmlns:p14="http://schemas.microsoft.com/office/powerpoint/2010/main" val="4067448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57200"/>
          </a:xfrm>
        </p:spPr>
        <p:txBody>
          <a:bodyPr/>
          <a:lstStyle/>
          <a:p>
            <a:pPr algn="ctr"/>
            <a:r>
              <a:rPr lang="bg-BG" altLang="bg-BG" sz="2400" dirty="0"/>
              <a:t>КОМИТЕТ ПО ПОЛИТИКА И СИГУРНОСТ (</a:t>
            </a:r>
            <a:r>
              <a:rPr lang="en-US" altLang="bg-BG" sz="2400" dirty="0"/>
              <a:t>PSC)</a:t>
            </a:r>
            <a:endParaRPr lang="bg-BG" altLang="bg-BG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bg-BG" altLang="bg-BG" sz="2000" dirty="0"/>
              <a:t>В частност КПС може да изработва </a:t>
            </a:r>
            <a:r>
              <a:rPr lang="bg-BG" altLang="bg-BG" sz="2000" u="sng" dirty="0"/>
              <a:t>мнения</a:t>
            </a:r>
            <a:r>
              <a:rPr lang="bg-BG" altLang="bg-BG" sz="2000" dirty="0"/>
              <a:t>, които препоръчва на Съвета на ЕС да приеме решения за </a:t>
            </a:r>
            <a:r>
              <a:rPr lang="bg-BG" altLang="bg-BG" sz="2000" u="sng" dirty="0"/>
              <a:t>действия</a:t>
            </a:r>
          </a:p>
          <a:p>
            <a:pPr>
              <a:buFont typeface="Wingdings" panose="05000000000000000000" pitchFamily="2" charset="2"/>
              <a:buChar char="v"/>
            </a:pPr>
            <a:endParaRPr lang="bg-BG" altLang="bg-BG" sz="1000" dirty="0"/>
          </a:p>
          <a:p>
            <a:pPr>
              <a:buFont typeface="Wingdings" panose="05000000000000000000" pitchFamily="2" charset="2"/>
              <a:buChar char="v"/>
            </a:pPr>
            <a:r>
              <a:rPr lang="bg-BG" altLang="bg-BG" sz="2000" dirty="0"/>
              <a:t>В последствие КПС надзирава и оценява ефективността на предприетите действия и мерки за разрешаване на кризата.</a:t>
            </a:r>
            <a:r>
              <a:rPr lang="bg-BG" altLang="bg-BG" sz="2400" dirty="0"/>
              <a:t> </a:t>
            </a:r>
            <a:endParaRPr lang="bg-BG" altLang="bg-BG" sz="2400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bg-BG" altLang="bg-BG" sz="1000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bg-BG" altLang="bg-BG" sz="2000" dirty="0">
                <a:latin typeface="Arial" panose="020B0604020202020204" pitchFamily="34" charset="0"/>
              </a:rPr>
              <a:t>Допълнително по решение на Съвета на ЕС той може да оторизира именно КПС (в рамките на одобрена вече операция по овладяване на криза) да взима необходимите решения свързани с:</a:t>
            </a:r>
          </a:p>
          <a:p>
            <a:pPr>
              <a:buFont typeface="Wingdings" panose="05000000000000000000" pitchFamily="2" charset="2"/>
              <a:buChar char="ü"/>
            </a:pPr>
            <a:endParaRPr lang="bg-BG" altLang="bg-BG" sz="1000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bg-BG" altLang="bg-BG" dirty="0">
                <a:latin typeface="Arial" panose="020B0604020202020204" pitchFamily="34" charset="0"/>
              </a:rPr>
              <a:t> </a:t>
            </a:r>
            <a:r>
              <a:rPr lang="bg-BG" altLang="bg-BG" sz="1800" i="1" dirty="0">
                <a:latin typeface="Arial" panose="020B0604020202020204" pitchFamily="34" charset="0"/>
              </a:rPr>
              <a:t>Политическия контрол на операцията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altLang="bg-BG" sz="1800" i="1" dirty="0">
                <a:latin typeface="Arial" panose="020B0604020202020204" pitchFamily="34" charset="0"/>
              </a:rPr>
              <a:t>Стратегическите насоки на операцията</a:t>
            </a: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1424045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14350"/>
          </a:xfrm>
        </p:spPr>
        <p:txBody>
          <a:bodyPr/>
          <a:lstStyle/>
          <a:p>
            <a:pPr algn="ctr"/>
            <a:r>
              <a:rPr lang="bg-BG" altLang="bg-BG" sz="2400" dirty="0"/>
              <a:t>КОМИТЕТ ПО ПОЛИТИКА И СИГУРНОСТ (</a:t>
            </a:r>
            <a:r>
              <a:rPr lang="en-US" altLang="bg-BG" sz="2400" dirty="0"/>
              <a:t>PSC)</a:t>
            </a:r>
            <a:endParaRPr lang="bg-BG" altLang="bg-BG" sz="2400" dirty="0"/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bg-BG" altLang="bg-BG"/>
              <a:t>В случай на военен отговор на криза: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bg-BG" altLang="bg-BG" sz="90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bg-BG" altLang="bg-BG" sz="2400"/>
              <a:t>КПС изпълнява функциите на политически контрол и контрол над стратегическите насоки на операцията: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bg-BG" altLang="bg-BG" sz="80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bg-BG" altLang="bg-BG" sz="1800"/>
              <a:t>На базата на изискани от Военния комитет на ЕС мнение и препоръки КПС извършва оценка на: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bg-BG" altLang="bg-BG" sz="800" i="1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g-BG" altLang="bg-BG" sz="1600" i="1"/>
              <a:t>стратегическите военни опции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g-BG" altLang="bg-BG" sz="1600" i="1"/>
              <a:t>концепцията за операцията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g-BG" altLang="bg-BG" sz="1600" i="1"/>
              <a:t>плана на операцията, които се предлагат на Съвета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bg-BG" altLang="bg-BG" sz="80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bg-BG" altLang="bg-BG" sz="1800"/>
              <a:t>При препоръка от страна на КПС към Съвета на ЕС за стартиране на операция: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bg-BG" altLang="bg-BG" sz="800" i="1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g-BG" altLang="bg-BG" sz="1600" i="1"/>
              <a:t>Съветът на ЕС взима решение за стартиране на операцията (според процедурите на ДЕС):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g-BG" altLang="bg-BG" sz="1600" i="1"/>
              <a:t>Определя конкретните параметри на операцията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g-BG" altLang="bg-BG" sz="1600" i="1"/>
              <a:t>Определя конкретно ролята на Върховния представител в прилагането на одобрените мерки </a:t>
            </a:r>
          </a:p>
        </p:txBody>
      </p:sp>
    </p:spTree>
    <p:extLst>
      <p:ext uri="{BB962C8B-B14F-4D97-AF65-F5344CB8AC3E}">
        <p14:creationId xmlns:p14="http://schemas.microsoft.com/office/powerpoint/2010/main" val="711285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 dirty="0"/>
              <a:t>Полезна информация</a:t>
            </a:r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bg-BG" altLang="bg-BG" dirty="0">
              <a:hlinkClick r:id="rId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altLang="bg-BG" dirty="0">
                <a:hlinkClick r:id="rId2"/>
              </a:rPr>
              <a:t>http://europa.eu/legislation_summaries/foreign_and_security_policy/cfsp_and_esdp_implementation/r00005_en.htm</a:t>
            </a:r>
            <a:endParaRPr lang="bg-BG" altLang="bg-BG" dirty="0"/>
          </a:p>
          <a:p>
            <a:pPr>
              <a:buFont typeface="Wingdings" panose="05000000000000000000" pitchFamily="2" charset="2"/>
              <a:buChar char="v"/>
            </a:pPr>
            <a:endParaRPr lang="bg-BG" altLang="bg-BG" dirty="0">
              <a:hlinkClick r:id="rId3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altLang="bg-BG" dirty="0">
                <a:hlinkClick r:id="rId3"/>
              </a:rPr>
              <a:t>http://europa.eu/legislation_summaries/glossary/foreign_security_policy_en.htm</a:t>
            </a: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683164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/>
            <a:r>
              <a:rPr lang="bg-BG" dirty="0"/>
              <a:t>Задачи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/>
              <a:t>Кои са институциите, свързани с Общата външна политика и политика за сигурност (ОВППС)</a:t>
            </a:r>
          </a:p>
          <a:p>
            <a:endParaRPr lang="bg-BG" dirty="0"/>
          </a:p>
          <a:p>
            <a:r>
              <a:rPr lang="bg-BG" dirty="0"/>
              <a:t>Какви компетенции и роля имат тези институции</a:t>
            </a:r>
          </a:p>
          <a:p>
            <a:endParaRPr lang="bg-BG" dirty="0"/>
          </a:p>
          <a:p>
            <a:r>
              <a:rPr lang="bg-BG" dirty="0"/>
              <a:t>Как протича процесът на взимане на решения в сферата на Общата външна политика и политика за сигурност на ЕС </a:t>
            </a:r>
          </a:p>
        </p:txBody>
      </p:sp>
    </p:spTree>
    <p:extLst>
      <p:ext uri="{BB962C8B-B14F-4D97-AF65-F5344CB8AC3E}">
        <p14:creationId xmlns:p14="http://schemas.microsoft.com/office/powerpoint/2010/main" val="3995111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bg-BG" sz="2400" dirty="0"/>
              <a:t>ИНСТИТУЦИИ НА ОВППС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389120"/>
          </a:xfrm>
        </p:spPr>
        <p:txBody>
          <a:bodyPr>
            <a:normAutofit fontScale="85000" lnSpcReduction="20000"/>
          </a:bodyPr>
          <a:lstStyle/>
          <a:p>
            <a:r>
              <a:rPr lang="bg-BG" dirty="0"/>
              <a:t>Няколко аспекта:</a:t>
            </a:r>
          </a:p>
          <a:p>
            <a:endParaRPr lang="bg-BG" sz="900" dirty="0"/>
          </a:p>
          <a:p>
            <a:pPr>
              <a:buFont typeface="Wingdings" pitchFamily="2" charset="2"/>
              <a:buChar char="v"/>
            </a:pPr>
            <a:r>
              <a:rPr lang="bg-BG" sz="2000" dirty="0"/>
              <a:t>Институциите, свързани с ОВППС се променят с развитието на самата обща политика и нейното обогатяване.</a:t>
            </a:r>
          </a:p>
          <a:p>
            <a:pPr>
              <a:buNone/>
            </a:pPr>
            <a:endParaRPr lang="bg-BG" sz="900" dirty="0"/>
          </a:p>
          <a:p>
            <a:pPr>
              <a:buFont typeface="Wingdings" pitchFamily="2" charset="2"/>
              <a:buChar char="v"/>
            </a:pPr>
            <a:r>
              <a:rPr lang="bg-BG" sz="2000" dirty="0"/>
              <a:t>Извън “първичните” институции на ОВППС съществуват значим брой, важни помощни, оперативни и др. институции. </a:t>
            </a:r>
          </a:p>
          <a:p>
            <a:pPr>
              <a:buFont typeface="Wingdings" pitchFamily="2" charset="2"/>
              <a:buChar char="v"/>
            </a:pPr>
            <a:endParaRPr lang="bg-BG" sz="900" dirty="0"/>
          </a:p>
          <a:p>
            <a:pPr>
              <a:buFont typeface="Wingdings" pitchFamily="2" charset="2"/>
              <a:buChar char="v"/>
            </a:pPr>
            <a:r>
              <a:rPr lang="bg-BG" sz="2000" dirty="0"/>
              <a:t>Макар и да говорим за обща политика и за институции на ЕС, процесът на взимане на решения по отношение на ОВППС</a:t>
            </a:r>
            <a:r>
              <a:rPr lang="en-US" sz="2000" dirty="0"/>
              <a:t> </a:t>
            </a:r>
            <a:r>
              <a:rPr lang="bg-BG" sz="2000" dirty="0"/>
              <a:t>и ОПСО се различава значително от този, свързан с другите общи политики на ЕС. </a:t>
            </a:r>
          </a:p>
          <a:p>
            <a:pPr>
              <a:buFont typeface="Wingdings" pitchFamily="2" charset="2"/>
              <a:buChar char="v"/>
            </a:pPr>
            <a:endParaRPr lang="bg-BG" sz="900" dirty="0"/>
          </a:p>
          <a:p>
            <a:pPr>
              <a:buFont typeface="Wingdings" pitchFamily="2" charset="2"/>
              <a:buChar char="Ø"/>
            </a:pPr>
            <a:r>
              <a:rPr lang="bg-BG" sz="2000" i="1" dirty="0"/>
              <a:t>Задачата ни днес е да очеттаем преди всичко ролята и зависимостите между “първичните” институции на ОВППС</a:t>
            </a:r>
          </a:p>
        </p:txBody>
      </p:sp>
    </p:spTree>
    <p:extLst>
      <p:ext uri="{BB962C8B-B14F-4D97-AF65-F5344CB8AC3E}">
        <p14:creationId xmlns:p14="http://schemas.microsoft.com/office/powerpoint/2010/main" val="2965235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81000"/>
            <a:ext cx="5791200" cy="781048"/>
          </a:xfrm>
        </p:spPr>
        <p:txBody>
          <a:bodyPr/>
          <a:lstStyle/>
          <a:p>
            <a:pPr algn="ctr"/>
            <a:r>
              <a:rPr lang="bg-BG" sz="2400" dirty="0"/>
              <a:t>ИНСТИТУЦИИ НА ОВППС</a:t>
            </a: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808413" y="1488126"/>
            <a:ext cx="4641850" cy="3424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04800" y="1676400"/>
            <a:ext cx="3124200" cy="4572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bg-BG" sz="1800" dirty="0"/>
              <a:t>Европейски съвет</a:t>
            </a:r>
          </a:p>
          <a:p>
            <a:pPr>
              <a:buFont typeface="Wingdings" pitchFamily="2" charset="2"/>
              <a:buChar char="§"/>
            </a:pPr>
            <a:r>
              <a:rPr lang="bg-BG" sz="1800" dirty="0"/>
              <a:t>Съвет на </a:t>
            </a:r>
            <a:r>
              <a:rPr lang="en-US" sz="1800" dirty="0"/>
              <a:t>E</a:t>
            </a:r>
            <a:r>
              <a:rPr lang="bg-BG" sz="1800" dirty="0"/>
              <a:t>вропейския съюз/Съвет “Външни работи”</a:t>
            </a:r>
          </a:p>
          <a:p>
            <a:pPr>
              <a:buFont typeface="Wingdings" pitchFamily="2" charset="2"/>
              <a:buChar char="§"/>
            </a:pPr>
            <a:r>
              <a:rPr lang="bg-BG" sz="1800" dirty="0"/>
              <a:t>Комитет на постоянните представители </a:t>
            </a:r>
          </a:p>
          <a:p>
            <a:pPr>
              <a:buFont typeface="Wingdings" pitchFamily="2" charset="2"/>
              <a:buChar char="§"/>
            </a:pPr>
            <a:r>
              <a:rPr lang="bg-BG" sz="1800" dirty="0"/>
              <a:t>Върховен представител на Съюза по въпросите на външните работи и политиката на сигурност</a:t>
            </a:r>
          </a:p>
          <a:p>
            <a:pPr>
              <a:buFont typeface="Wingdings" pitchFamily="2" charset="2"/>
              <a:buChar char="§"/>
            </a:pPr>
            <a:r>
              <a:rPr lang="bg-BG" sz="1800" dirty="0"/>
              <a:t>Комитет по политика и сигурност</a:t>
            </a:r>
          </a:p>
          <a:p>
            <a:pPr>
              <a:buFont typeface="Wingdings" pitchFamily="2" charset="2"/>
              <a:buChar char="§"/>
            </a:pPr>
            <a:endParaRPr lang="bg-BG" sz="1800" dirty="0"/>
          </a:p>
          <a:p>
            <a:pPr>
              <a:buFont typeface="Wingdings" pitchFamily="2" charset="2"/>
              <a:buChar char="Ø"/>
            </a:pPr>
            <a:r>
              <a:rPr lang="bg-BG" sz="1800" dirty="0"/>
              <a:t>Може да се говори и за определена, непряка роля на Европейския парламент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27289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91312"/>
          </a:xfrm>
        </p:spPr>
        <p:txBody>
          <a:bodyPr>
            <a:normAutofit/>
          </a:bodyPr>
          <a:lstStyle/>
          <a:p>
            <a:pPr algn="ctr"/>
            <a:r>
              <a:rPr lang="bg-BG" sz="2000" dirty="0"/>
              <a:t>ЕВРОПЕЙСКИ СЪВЕТ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bg-BG" sz="2400" dirty="0"/>
              <a:t>Създаден през 1974 г. – неформален форум за срещи и дискусии между държавните глави.</a:t>
            </a:r>
          </a:p>
          <a:p>
            <a:r>
              <a:rPr lang="bg-BG" sz="2400" dirty="0"/>
              <a:t>Бързо се превръща във форум, който формулира цели за Общността/Съюза и посочва пътищата за тяхното постигане.</a:t>
            </a:r>
          </a:p>
          <a:p>
            <a:r>
              <a:rPr lang="bg-BG" sz="2400" dirty="0"/>
              <a:t>Придобива формален статут с ДЕС Маастрихт 1992 г. – функциите са му формулирани като изработване на идеи и генерални насоки за бъдещото развитие на Съюза.</a:t>
            </a:r>
          </a:p>
          <a:p>
            <a:r>
              <a:rPr lang="bg-BG" sz="2400" dirty="0"/>
              <a:t>С ДЕС Лисабон  става институция на ЕС; Президент – Херман ван Ромпой</a:t>
            </a:r>
          </a:p>
        </p:txBody>
      </p:sp>
    </p:spTree>
    <p:extLst>
      <p:ext uri="{BB962C8B-B14F-4D97-AF65-F5344CB8AC3E}">
        <p14:creationId xmlns:p14="http://schemas.microsoft.com/office/powerpoint/2010/main" val="1430214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rmAutofit/>
          </a:bodyPr>
          <a:lstStyle/>
          <a:p>
            <a:pPr algn="ctr"/>
            <a:r>
              <a:rPr lang="bg-BG" sz="2400" dirty="0"/>
              <a:t>ЕВРОПЕЙСКИ СЪВЕТ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bg-BG" sz="2400" dirty="0"/>
              <a:t>Състав – държавните глави на страните-членки (президенти или министър-председатели)</a:t>
            </a:r>
          </a:p>
          <a:p>
            <a:r>
              <a:rPr lang="bg-BG" sz="2400" dirty="0"/>
              <a:t>Заседава редовно: по правило два пъти всеки 6 месеца (извънредни заседания се свикват от Президента)</a:t>
            </a:r>
          </a:p>
          <a:p>
            <a:r>
              <a:rPr lang="bg-BG" sz="2400" dirty="0"/>
              <a:t>Европейският съвет </a:t>
            </a:r>
            <a:r>
              <a:rPr lang="bg-BG" sz="2400" u="sng" dirty="0"/>
              <a:t>няма “законодателни”</a:t>
            </a:r>
            <a:r>
              <a:rPr lang="bg-BG" sz="2400" dirty="0"/>
              <a:t> функции.</a:t>
            </a:r>
          </a:p>
          <a:p>
            <a:r>
              <a:rPr lang="bg-BG" sz="2400" dirty="0"/>
              <a:t>Дефинира и приема с решения генерални насоки и приоритети за Европейския съюз (дефиниране на политически цели и приоритети от най-високо естество)</a:t>
            </a:r>
          </a:p>
          <a:p>
            <a:r>
              <a:rPr lang="bg-BG" dirty="0"/>
              <a:t> </a:t>
            </a:r>
            <a:r>
              <a:rPr lang="bg-BG" sz="2400" dirty="0"/>
              <a:t>Решенията се взимат принципно с консенсус:</a:t>
            </a:r>
          </a:p>
          <a:p>
            <a:pPr>
              <a:buFont typeface="Wingdings" pitchFamily="2" charset="2"/>
              <a:buChar char="Ø"/>
            </a:pPr>
            <a:r>
              <a:rPr lang="bg-BG" sz="2000" i="1" dirty="0"/>
              <a:t>В определени случаи с единодушие или квалифицирано мнозинство</a:t>
            </a:r>
          </a:p>
        </p:txBody>
      </p:sp>
    </p:spTree>
    <p:extLst>
      <p:ext uri="{BB962C8B-B14F-4D97-AF65-F5344CB8AC3E}">
        <p14:creationId xmlns:p14="http://schemas.microsoft.com/office/powerpoint/2010/main" val="3423485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400" dirty="0"/>
              <a:t>СЪВЕТ НА ЕВРОПЕЙСКИЯ СЪЮЗ/“ВЪНШНИ РАБОТИ“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bg-BG" sz="2400" dirty="0"/>
              <a:t>Съветът:</a:t>
            </a:r>
            <a:endParaRPr lang="bg-BG" sz="2000" dirty="0"/>
          </a:p>
          <a:p>
            <a:pPr>
              <a:buFont typeface="Wingdings" pitchFamily="2" charset="2"/>
              <a:buChar char="v"/>
            </a:pPr>
            <a:r>
              <a:rPr lang="bg-BG" sz="2000" dirty="0"/>
              <a:t>В случая ни интересува неговия състав в Съвет „Външни работи“</a:t>
            </a:r>
          </a:p>
          <a:p>
            <a:pPr>
              <a:buFont typeface="Wingdings" pitchFamily="2" charset="2"/>
              <a:buChar char="v"/>
            </a:pPr>
            <a:r>
              <a:rPr lang="bg-BG" sz="2000" dirty="0"/>
              <a:t>Състои се от външните министри на страните членки</a:t>
            </a:r>
          </a:p>
          <a:p>
            <a:pPr>
              <a:buFont typeface="Wingdings" pitchFamily="2" charset="2"/>
              <a:buChar char="v"/>
            </a:pPr>
            <a:r>
              <a:rPr lang="bg-BG" sz="2000" dirty="0"/>
              <a:t>Компетенции и функции:</a:t>
            </a:r>
            <a:endParaRPr lang="bg-BG" sz="1600" i="1" dirty="0"/>
          </a:p>
          <a:p>
            <a:pPr>
              <a:buFont typeface="Wingdings" pitchFamily="2" charset="2"/>
              <a:buChar char="Ø"/>
            </a:pPr>
            <a:r>
              <a:rPr lang="bg-BG" sz="1600" i="1" dirty="0"/>
              <a:t>Втората значима институция на ОВППС</a:t>
            </a:r>
          </a:p>
          <a:p>
            <a:pPr>
              <a:buFont typeface="Wingdings" pitchFamily="2" charset="2"/>
              <a:buChar char="Ø"/>
            </a:pPr>
            <a:endParaRPr lang="bg-BG" sz="1600" i="1" dirty="0"/>
          </a:p>
          <a:p>
            <a:pPr>
              <a:buFont typeface="Wingdings" pitchFamily="2" charset="2"/>
              <a:buChar char="Ø"/>
            </a:pPr>
            <a:r>
              <a:rPr lang="bg-BG" sz="1600" i="1" dirty="0"/>
              <a:t>В случай, че се изискват действия от страна на ЕС (обща позиция, общи действия и др.) именно Съветът приема необходимото решение за това</a:t>
            </a:r>
          </a:p>
          <a:p>
            <a:pPr>
              <a:buFont typeface="Wingdings" pitchFamily="2" charset="2"/>
              <a:buChar char="Ø"/>
            </a:pPr>
            <a:endParaRPr lang="bg-BG" sz="1600" i="1" dirty="0"/>
          </a:p>
          <a:p>
            <a:pPr>
              <a:buFont typeface="Wingdings" pitchFamily="2" charset="2"/>
              <a:buChar char="Ø"/>
            </a:pPr>
            <a:r>
              <a:rPr lang="bg-BG" sz="1600" i="1" dirty="0"/>
              <a:t>В решението се определят всички параметри на предвижданото действие : цели, обхват, продължителност средства</a:t>
            </a:r>
          </a:p>
          <a:p>
            <a:pPr>
              <a:buFont typeface="Wingdings" pitchFamily="2" charset="2"/>
              <a:buChar char="Ø"/>
            </a:pPr>
            <a:endParaRPr lang="bg-BG" sz="1600" i="1" dirty="0"/>
          </a:p>
          <a:p>
            <a:pPr>
              <a:buFont typeface="Wingdings" pitchFamily="2" charset="2"/>
              <a:buChar char="v"/>
            </a:pP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187688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60648"/>
            <a:ext cx="7765321" cy="875183"/>
          </a:xfrm>
        </p:spPr>
        <p:txBody>
          <a:bodyPr/>
          <a:lstStyle/>
          <a:p>
            <a:r>
              <a:rPr lang="bg-BG" dirty="0"/>
              <a:t>Гласуване на решенията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340768"/>
            <a:ext cx="7765322" cy="53285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g-BG" sz="2600" u="sng" dirty="0">
                <a:effectLst/>
              </a:rPr>
              <a:t>Квалифицирано мнозинство </a:t>
            </a:r>
            <a:r>
              <a:rPr lang="bg-BG" sz="2600" dirty="0">
                <a:effectLst/>
              </a:rPr>
              <a:t>за решения от не-военен и отбранителен характер: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600" dirty="0">
                <a:effectLst/>
              </a:rPr>
              <a:t>55 % от членовете на Съвета, които представят държави, които съставляват най-малко 65 % от общото население на ЕС</a:t>
            </a:r>
            <a:endParaRPr lang="bg-BG" sz="1600" i="1" dirty="0"/>
          </a:p>
          <a:p>
            <a:pPr>
              <a:buFont typeface="Wingdings" pitchFamily="2" charset="2"/>
              <a:buChar char="Ø"/>
            </a:pPr>
            <a:r>
              <a:rPr lang="bg-BG" sz="2600" u="sng" dirty="0">
                <a:effectLst/>
              </a:rPr>
              <a:t>Единодушие</a:t>
            </a:r>
            <a:r>
              <a:rPr lang="bg-BG" sz="2600" dirty="0">
                <a:effectLst/>
              </a:rPr>
              <a:t> във всички други случаи.</a:t>
            </a:r>
            <a:endParaRPr lang="ru-RU" sz="2400" dirty="0">
              <a:effectLst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200" u="sng" dirty="0">
                <a:effectLst/>
              </a:rPr>
              <a:t>Опция за конструктивно въздържание:</a:t>
            </a:r>
          </a:p>
          <a:p>
            <a:r>
              <a:rPr lang="ru-RU" sz="1600" i="1" dirty="0">
                <a:effectLst/>
              </a:rPr>
              <a:t>В някои случаи държава от ЕС може да избере да се въздържи от гласуване на определено действие, без да го блокира. </a:t>
            </a:r>
          </a:p>
          <a:p>
            <a:r>
              <a:rPr lang="ru-RU" sz="1600" i="1" dirty="0">
                <a:effectLst/>
              </a:rPr>
              <a:t>По силата на член 31 от Договора за Европейския съюз (ДЕС) държавата, която упражнява правото си на конструктивно въздържание, трябва да приложи официална декларация към въздържанието си от гласуване. </a:t>
            </a:r>
          </a:p>
          <a:p>
            <a:r>
              <a:rPr lang="ru-RU" sz="1600" i="1" dirty="0">
                <a:effectLst/>
              </a:rPr>
              <a:t>В този случай тя не е задължена да прилага решението, но следва да приеме, че решението е обвързващо за ЕС.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8531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533400"/>
          </a:xfrm>
        </p:spPr>
        <p:txBody>
          <a:bodyPr>
            <a:normAutofit fontScale="90000"/>
          </a:bodyPr>
          <a:lstStyle/>
          <a:p>
            <a:pPr lvl="0" algn="ctr">
              <a:spcBef>
                <a:spcPct val="20000"/>
              </a:spcBef>
            </a:pPr>
            <a:r>
              <a:rPr lang="bg-BG" sz="1800" b="1" dirty="0">
                <a:latin typeface="Constantia"/>
                <a:ea typeface="+mn-ea"/>
                <a:cs typeface="+mn-cs"/>
              </a:rPr>
              <a:t>Върховен представител на Съюза по въпросите на външните работи и политиката на сигурност</a:t>
            </a:r>
            <a:endParaRPr lang="bg-B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bg-BG" sz="2400" dirty="0"/>
              <a:t>Постът и институцията са окончателно закрепени с ДЕС Лисабон 2009 г.</a:t>
            </a:r>
          </a:p>
          <a:p>
            <a:pPr>
              <a:buFont typeface="Wingdings" pitchFamily="2" charset="2"/>
              <a:buChar char="Ø"/>
            </a:pPr>
            <a:endParaRPr lang="bg-BG" sz="2400" dirty="0"/>
          </a:p>
          <a:p>
            <a:pPr>
              <a:buFont typeface="Wingdings" pitchFamily="2" charset="2"/>
              <a:buChar char="Ø"/>
            </a:pPr>
            <a:r>
              <a:rPr lang="bg-BG" sz="2400" dirty="0"/>
              <a:t>Той съвместява функциите и компетенциите, които са изпълнявани преди това от:</a:t>
            </a:r>
          </a:p>
          <a:p>
            <a:pPr>
              <a:buFont typeface="Wingdings" pitchFamily="2" charset="2"/>
              <a:buChar char="v"/>
            </a:pPr>
            <a:endParaRPr lang="bg-BG" sz="1800" i="1" dirty="0"/>
          </a:p>
          <a:p>
            <a:pPr>
              <a:buFont typeface="Wingdings" pitchFamily="2" charset="2"/>
              <a:buChar char="v"/>
            </a:pPr>
            <a:r>
              <a:rPr lang="bg-BG" sz="1800" i="1" dirty="0"/>
              <a:t>Председателството на ЕС</a:t>
            </a:r>
          </a:p>
          <a:p>
            <a:pPr>
              <a:buFont typeface="Wingdings" pitchFamily="2" charset="2"/>
              <a:buChar char="v"/>
            </a:pPr>
            <a:r>
              <a:rPr lang="bg-BG" sz="1800" i="1" dirty="0"/>
              <a:t>Върховния представител за ОВППС </a:t>
            </a:r>
          </a:p>
          <a:p>
            <a:pPr>
              <a:buFont typeface="Wingdings" pitchFamily="2" charset="2"/>
              <a:buChar char="v"/>
            </a:pPr>
            <a:r>
              <a:rPr lang="bg-BG" sz="1800" i="1" dirty="0"/>
              <a:t>Комисаря по външни работи</a:t>
            </a:r>
          </a:p>
          <a:p>
            <a:pPr>
              <a:buFont typeface="Wingdings" pitchFamily="2" charset="2"/>
              <a:buChar char="v"/>
            </a:pPr>
            <a:endParaRPr lang="bg-BG" sz="1800" i="1" dirty="0"/>
          </a:p>
          <a:p>
            <a:pPr>
              <a:buFont typeface="Wingdings" pitchFamily="2" charset="2"/>
              <a:buChar char="Ø"/>
            </a:pPr>
            <a:r>
              <a:rPr lang="bg-BG" sz="2400" dirty="0"/>
              <a:t>Избира се от Европейския съвет, със съгласието на председателя на Европейската комисия (квалифицирано мнозинство)</a:t>
            </a:r>
          </a:p>
          <a:p>
            <a:pPr>
              <a:buFont typeface="Wingdings" pitchFamily="2" charset="2"/>
              <a:buChar char="v"/>
            </a:pPr>
            <a:endParaRPr lang="bg-BG" sz="1800" dirty="0"/>
          </a:p>
        </p:txBody>
      </p:sp>
    </p:spTree>
    <p:extLst>
      <p:ext uri="{BB962C8B-B14F-4D97-AF65-F5344CB8AC3E}">
        <p14:creationId xmlns:p14="http://schemas.microsoft.com/office/powerpoint/2010/main" val="7638843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46</TotalTime>
  <Words>1562</Words>
  <Application>Microsoft Office PowerPoint</Application>
  <PresentationFormat>On-screen Show (4:3)</PresentationFormat>
  <Paragraphs>181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Bookman Old Style</vt:lpstr>
      <vt:lpstr>Constantia</vt:lpstr>
      <vt:lpstr>Rockwell</vt:lpstr>
      <vt:lpstr>Wingdings</vt:lpstr>
      <vt:lpstr>Wingdings 2</vt:lpstr>
      <vt:lpstr>Damask</vt:lpstr>
      <vt:lpstr>POLB285 ЕС в глобалната политика</vt:lpstr>
      <vt:lpstr>Задачи</vt:lpstr>
      <vt:lpstr>ИНСТИТУЦИИ НА ОВППС</vt:lpstr>
      <vt:lpstr>ИНСТИТУЦИИ НА ОВППС</vt:lpstr>
      <vt:lpstr>ЕВРОПЕЙСКИ СЪВЕТ</vt:lpstr>
      <vt:lpstr>ЕВРОПЕЙСКИ СЪВЕТ</vt:lpstr>
      <vt:lpstr>СЪВЕТ НА ЕВРОПЕЙСКИЯ СЪЮЗ/“ВЪНШНИ РАБОТИ“</vt:lpstr>
      <vt:lpstr>Гласуване на решенията</vt:lpstr>
      <vt:lpstr>Върховен представител на Съюза по въпросите на външните работи и политиката на сигурност</vt:lpstr>
      <vt:lpstr>Върховен представител на Съюза по въпросите на външните работи и политиката на сигурност</vt:lpstr>
      <vt:lpstr>КОМИТЕТ НА ПОСТОЯННИТЕ ПРЕДСТАВИТЕЛИ (COREPER)</vt:lpstr>
      <vt:lpstr>КОМИТЕТ НА ПОСТОЯННИТЕ ПРЕДСТАВИТЕЛИ (COREPER)</vt:lpstr>
      <vt:lpstr>КОМИТЕТ НА ПОСТОЯННИТЕ ПРЕДСТАВИТЕЛИ (COREPER)</vt:lpstr>
      <vt:lpstr>КОМИТЕТ ПО ПОЛИТИКА И СИГУРНОСТ (PSC)</vt:lpstr>
      <vt:lpstr>КОМИТЕТ ПО ПОЛИТИКА И СИГУРНОСТ (PSC)</vt:lpstr>
      <vt:lpstr>КОМИТЕТ ПО ПОЛИТИКА И СИГУРНОСТ (PSC)</vt:lpstr>
      <vt:lpstr>КОМИТЕТ ПО ПОЛИТИКА И СИГУРНОСТ (PSC)</vt:lpstr>
      <vt:lpstr>КОМИТЕТ ПО ПОЛИТИКА И СИГУРНОСТ (PSC)</vt:lpstr>
      <vt:lpstr>Полезна информация</vt:lpstr>
    </vt:vector>
  </TitlesOfParts>
  <Company>NBU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POLM063 ЕС като фактор в международните отношения</dc:title>
  <dc:creator>User</dc:creator>
  <cp:lastModifiedBy>Zhivko Minkov</cp:lastModifiedBy>
  <cp:revision>10</cp:revision>
  <dcterms:created xsi:type="dcterms:W3CDTF">2017-10-30T15:48:40Z</dcterms:created>
  <dcterms:modified xsi:type="dcterms:W3CDTF">2022-04-02T09:08:33Z</dcterms:modified>
</cp:coreProperties>
</file>