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501A-DCA4-4FC3-8F89-9F335CD5BCA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6808-9E99-40DC-BD24-153E3E6F2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atolia-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0575"/>
            <a:ext cx="6934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Ф</a:t>
            </a:r>
            <a:r>
              <a:rPr lang="bg-BG" sz="2400" b="1" dirty="0" smtClean="0"/>
              <a:t>РИГИЯ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05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yolmen-dr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r="11166" b="1648"/>
          <a:stretch>
            <a:fillRect/>
          </a:stretch>
        </p:blipFill>
        <p:spPr bwMode="auto">
          <a:xfrm>
            <a:off x="0" y="0"/>
            <a:ext cx="50768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opy of Kjolmen-cong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ojanAllies-map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b="3258"/>
          <a:stretch>
            <a:fillRect/>
          </a:stretch>
        </p:blipFill>
        <p:spPr bwMode="auto">
          <a:xfrm>
            <a:off x="304800" y="457200"/>
            <a:ext cx="84582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6019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Троянските съюзници според Омир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918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42988" y="1341438"/>
            <a:ext cx="71294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b="1"/>
              <a:t>Херодот, 7.73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(изброяването на анатолийските контингенти в армията на Ксеркс)</a:t>
            </a:r>
            <a:r>
              <a:rPr lang="en-US" altLang="bg-BG" sz="24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b="1"/>
              <a:t>73. </a:t>
            </a:r>
            <a:r>
              <a:rPr lang="bg-BG" altLang="bg-BG" sz="2400"/>
              <a:t>Фригите имали облекло, много близко до това на пафлагонците — разликите били съвсем малки. Фригите, както твърдят македонците, се наричали бриги по времето, когато живеели в Европа заедно с македонците, но след като се преместили в Азия, заедно със страната сменили и името си на фриги.</a:t>
            </a:r>
            <a:r>
              <a:rPr lang="en-US" altLang="bg-BG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7920038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b="1"/>
              <a:t>Херодот, 6.45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b="1"/>
              <a:t>45. </a:t>
            </a:r>
            <a:r>
              <a:rPr lang="bg-BG" altLang="bg-BG" sz="2400"/>
              <a:t>Такава била съдбата на флотата; в същото време установилият се на лагер с пехотата в Македония Мардониос бил нападнат през нощта от траките бриги; бригите избили голяма част от тях, а самия Мардониос ранили. Но и те не могли да избегнат персийската робия: Мардониос не се вдигнал от тези места, преди да ги подчини напълно; след като ги заробил, оттеглил войската си; пехотата му била понесла големи загуби от бригите, а също и флотата му пострадала много при Атон. След този безславен поход войската се отправила към Азия.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462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705725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b="1"/>
              <a:t>Херодот 8.138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138 ... Братята пристигнали в една друга област в Македония, където се заселили близо до градините, за които се разправя, че били на Мидас, син на Гордиас, в които растели от само себе си рози, всяка от които имала шейсет листа и по ухание превъзхождали всички други видове. В тези градини, както разказват македоните, бил хванат Силенът; над градините се намира планината на име Бермион, която била непроходима поради снега. Като завзели тази страна, братята тръгнали оттам и подчинили на властта си и останалата част от Македония.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40049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2" y="141676"/>
            <a:ext cx="5402477" cy="37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Mid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1118"/>
            <a:ext cx="33686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i.pinimg.com/564x/f0/44/2f/f0442ff37de7c86b8bd900a46593a2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5719" r="3369" b="5191"/>
          <a:stretch/>
        </p:blipFill>
        <p:spPr bwMode="auto">
          <a:xfrm>
            <a:off x="4454168" y="2276872"/>
            <a:ext cx="4325112" cy="4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30480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Залавянето на Силена и довеждането му пред Мидас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3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of German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Скалната ниша с най-дългия старофригийски надпис от Германос, Витиния</a:t>
            </a:r>
            <a:r>
              <a:rPr lang="en-US" altLang="bg-BG" sz="2400"/>
              <a:t>, B-01.</a:t>
            </a:r>
          </a:p>
        </p:txBody>
      </p:sp>
      <p:pic>
        <p:nvPicPr>
          <p:cNvPr id="44036" name="Picture 4" descr="B-0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47244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712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9642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bg-BG" sz="2400"/>
              <a:t>“MATAR KUBILEYA”</a:t>
            </a:r>
          </a:p>
        </p:txBody>
      </p:sp>
      <p:pic>
        <p:nvPicPr>
          <p:cNvPr id="45060" name="Picture 4" descr="P712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859338" y="404813"/>
            <a:ext cx="3124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Релеф на фригийската Майка (Кибела), намерен в квартал на Анкара, VІІ в. пр. Хр.</a:t>
            </a:r>
            <a:endParaRPr lang="en-US" altLang="bg-BG" sz="2400"/>
          </a:p>
        </p:txBody>
      </p:sp>
      <p:pic>
        <p:nvPicPr>
          <p:cNvPr id="19459" name="Picture 3" descr="P605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4831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Kybe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7663"/>
            <a:ext cx="380365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rslanK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116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ArslanKay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4704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47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bg-BG" altLang="bg-BG" sz="2400">
                <a:latin typeface="Tahoma" pitchFamily="34" charset="0"/>
              </a:rPr>
              <a:t>Арслан Кая</a:t>
            </a:r>
            <a:endParaRPr lang="en-US" altLang="bg-BG" sz="2400">
              <a:latin typeface="Tahoma" pitchFamily="34" charset="0"/>
            </a:endParaRPr>
          </a:p>
        </p:txBody>
      </p:sp>
      <p:pic>
        <p:nvPicPr>
          <p:cNvPr id="49157" name="Picture 5" descr="P7130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48577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rygi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7416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400" b="1"/>
              <a:t>Hugo</a:t>
            </a:r>
            <a:r>
              <a:rPr lang="bg-BG" altLang="bg-BG" sz="2400" b="1"/>
              <a:t> </a:t>
            </a:r>
            <a:r>
              <a:rPr lang="en-US" altLang="bg-BG" sz="2400" b="1"/>
              <a:t>Winckler</a:t>
            </a:r>
            <a:r>
              <a:rPr lang="bg-BG" altLang="bg-BG" sz="2400"/>
              <a:t> предлага отъждествяването на мушките с фригите – 1902 г.</a:t>
            </a:r>
            <a:endParaRPr lang="en-US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а) мизи и фриги вроятно участват в битката при Кадеш между Рамзес ІІ и Муваталис ІІ; възможно е по-късно и да са част от „Морските народи”.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б) Мушки в аналите на Тиглатпаласар І (1114-1076 г. пр. Хр.) – той се сблъскал с 20 хиляди мушки с петима царе по горен Тигър и Ефрат </a:t>
            </a:r>
            <a:endParaRPr lang="en-US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в) сведения от времето на Ашурназирпал (884-859 г. пр. Хр.).</a:t>
            </a:r>
          </a:p>
        </p:txBody>
      </p:sp>
    </p:spTree>
    <p:extLst>
      <p:ext uri="{BB962C8B-B14F-4D97-AF65-F5344CB8AC3E}">
        <p14:creationId xmlns:p14="http://schemas.microsoft.com/office/powerpoint/2010/main" val="3556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11188" y="0"/>
            <a:ext cx="7777162" cy="72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г) най-многобройни са сведенията от времето на асирийския цар </a:t>
            </a:r>
            <a:r>
              <a:rPr lang="bg-BG" altLang="bg-BG" sz="2400" b="1"/>
              <a:t>Саргон ІІ</a:t>
            </a:r>
            <a:r>
              <a:rPr lang="bg-BG" altLang="bg-BG" sz="2400"/>
              <a:t> (722-705 г. пр. Хр.)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	- споменава се </a:t>
            </a:r>
            <a:r>
              <a:rPr lang="bg-BG" altLang="bg-BG" sz="2400" b="1"/>
              <a:t>Мита</a:t>
            </a:r>
            <a:r>
              <a:rPr lang="bg-BG" altLang="bg-BG" sz="2400"/>
              <a:t>, цар на мушките; заради неговото име се налага отъждествяването на мушките с фригите – Мита = Мидас от гръцките текстове.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	- през 718 г. пр. Хр. владетелят на Табал заговорничи с Мита;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	- през 717 г. пр. Хр. Мита заговорничи срещу Асирия с Писирис, владетеля на Каркемиш</a:t>
            </a:r>
            <a:endParaRPr lang="en-US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	- през 713 г. пр. Хр. е разбита анти</a:t>
            </a:r>
            <a:r>
              <a:rPr lang="en-US" altLang="bg-BG" sz="2400"/>
              <a:t>-</a:t>
            </a:r>
            <a:r>
              <a:rPr lang="bg-BG" altLang="bg-BG" sz="2400"/>
              <a:t>асирийската коалиция от Табал, Урарту и мушките с Мита; после Асирия е в добри отношения с Мита – той предлага да им върне бегълци от Урарту.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д) във въпросите на Асархадон към оракула на бога Шамаш (ок. 675 г. пр. Хр.) кимерийци и мушки са съюзници срещу Асирия.</a:t>
            </a:r>
            <a:r>
              <a:rPr lang="en-US" altLang="bg-BG" sz="24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838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В 1800 г. </a:t>
            </a:r>
            <a:r>
              <a:rPr lang="en-US" altLang="bg-BG" sz="2400"/>
              <a:t>M. Leake</a:t>
            </a:r>
            <a:r>
              <a:rPr lang="bg-BG" altLang="bg-BG" sz="2400"/>
              <a:t> идентифицира фригийските паметници отново заради името на Мидас</a:t>
            </a:r>
            <a:endParaRPr lang="en-US" altLang="bg-BG" sz="2400"/>
          </a:p>
        </p:txBody>
      </p:sp>
      <p:pic>
        <p:nvPicPr>
          <p:cNvPr id="6147" name="Picture 3" descr="Photo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543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33813" y="4437063"/>
            <a:ext cx="53101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800" b="1"/>
              <a:t>M-01a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bg-BG" sz="2800" b="1"/>
              <a:t>Ates arkiaevais akenanogavos Midai lavagtaei vanaktei edaes</a:t>
            </a:r>
            <a:endParaRPr lang="en-US" altLang="bg-BG" sz="2800"/>
          </a:p>
        </p:txBody>
      </p:sp>
    </p:spTree>
    <p:extLst>
      <p:ext uri="{BB962C8B-B14F-4D97-AF65-F5344CB8AC3E}">
        <p14:creationId xmlns:p14="http://schemas.microsoft.com/office/powerpoint/2010/main" val="36748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py of Phrygi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7240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hoto5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4724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200" y="64008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“Паметникът на Мидас” в “Града на Мидас”</a:t>
            </a:r>
            <a:endParaRPr lang="en-US" altLang="bg-BG" sz="2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03800" y="4365625"/>
            <a:ext cx="414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2400"/>
          </a:p>
        </p:txBody>
      </p:sp>
      <p:pic>
        <p:nvPicPr>
          <p:cNvPr id="7174" name="Picture 6" descr="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29765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lphab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836613"/>
            <a:ext cx="49784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Gord-tabl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-ins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5" t="12199"/>
          <a:stretch>
            <a:fillRect/>
          </a:stretch>
        </p:blipFill>
        <p:spPr bwMode="auto">
          <a:xfrm>
            <a:off x="1835150" y="260350"/>
            <a:ext cx="62261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-02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/>
          <a:stretch>
            <a:fillRect/>
          </a:stretch>
        </p:blipFill>
        <p:spPr bwMode="auto">
          <a:xfrm>
            <a:off x="0" y="404813"/>
            <a:ext cx="7812088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419475"/>
            <a:ext cx="57515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472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1</cp:revision>
  <dcterms:created xsi:type="dcterms:W3CDTF">2020-12-03T16:59:22Z</dcterms:created>
  <dcterms:modified xsi:type="dcterms:W3CDTF">2020-12-03T17:18:09Z</dcterms:modified>
</cp:coreProperties>
</file>