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7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42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2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319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63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43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456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141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07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382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689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B1DB-AA67-4289-97E6-925F901AE310}" type="datetimeFigureOut">
              <a:rPr lang="bg-BG" smtClean="0"/>
              <a:t>8.1.2021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11AE-CF2A-41BA-9222-FF34FDFDB3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15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484784"/>
            <a:ext cx="7128792" cy="284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bg-BG" sz="4800" dirty="0" smtClean="0"/>
              <a:t>КУЛТЪТ НА КИБЕЛА </a:t>
            </a:r>
          </a:p>
          <a:p>
            <a:pPr algn="ctr">
              <a:lnSpc>
                <a:spcPct val="200000"/>
              </a:lnSpc>
            </a:pPr>
            <a:r>
              <a:rPr lang="bg-BG" sz="4800" dirty="0" smtClean="0"/>
              <a:t>В ГЪРЦИЯ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7809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519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P5300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81600" y="5562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Кибела, ІІ в.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9502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5300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3771" r="18069" b="8894"/>
          <a:stretch>
            <a:fillRect/>
          </a:stretch>
        </p:blipFill>
        <p:spPr bwMode="auto">
          <a:xfrm>
            <a:off x="1066800" y="381000"/>
            <a:ext cx="403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791200" y="1295400"/>
            <a:ext cx="2819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Кибела от Пактия (дн. Булаир), ІІ в.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195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opy of P10408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3258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787900" y="1125538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Статуя на Кибела, римска, 2 в. 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240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th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4258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Pira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0207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Метер от атинската агора, 4 в. пр. Хр.</a:t>
            </a:r>
            <a:endParaRPr lang="en-US" altLang="bg-BG" sz="240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800600" y="381000"/>
            <a:ext cx="403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Посветителен релеф на Метер от Пирея, средата на 4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6926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ybel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00013"/>
            <a:ext cx="47752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315200" y="457200"/>
            <a:ext cx="1828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Теракота, Кибела, Гордион, ІV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42194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ybel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470535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477000" y="762000"/>
            <a:ext cx="2286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Мраморна статуя на Кибела от неизвестно място, края на ІV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3749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ybel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779963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Kybel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9260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410200" y="4572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Кибела и Атис, ІІ в. пр. Хр.</a:t>
            </a:r>
            <a:endParaRPr lang="en-US" altLang="bg-BG" sz="24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38200" y="4419600"/>
            <a:ext cx="266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Бронзова статуарна група на Магна Матер, ІІ в. сл.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2061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ybele-Balch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5624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Kybele-Balch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825750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6090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P6090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7259" r="61720" b="4094"/>
          <a:stretch>
            <a:fillRect/>
          </a:stretch>
        </p:blipFill>
        <p:spPr bwMode="auto">
          <a:xfrm>
            <a:off x="827088" y="260350"/>
            <a:ext cx="2790825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7" t="8249" r="10109" b="3181"/>
          <a:stretch>
            <a:fillRect/>
          </a:stretch>
        </p:blipFill>
        <p:spPr bwMode="auto">
          <a:xfrm>
            <a:off x="5724525" y="0"/>
            <a:ext cx="2592388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4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16075"/>
            <a:ext cx="80454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416232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Херодот</a:t>
            </a:r>
            <a:r>
              <a:rPr lang="bg-BG" sz="2400" dirty="0" smtClean="0"/>
              <a:t>, </a:t>
            </a:r>
            <a:r>
              <a:rPr lang="bg-BG" sz="2400" i="1" dirty="0" smtClean="0"/>
              <a:t>История</a:t>
            </a:r>
          </a:p>
          <a:p>
            <a:endParaRPr lang="bg-BG" sz="2400" i="1" dirty="0" smtClean="0"/>
          </a:p>
          <a:p>
            <a:r>
              <a:rPr lang="bg-BG" sz="2400" b="1" dirty="0" smtClean="0"/>
              <a:t>5. 102</a:t>
            </a:r>
            <a:r>
              <a:rPr lang="bg-BG" sz="2400" b="1" dirty="0"/>
              <a:t>. </a:t>
            </a:r>
            <a:r>
              <a:rPr lang="bg-BG" sz="2400" dirty="0" err="1"/>
              <a:t>Сарди</a:t>
            </a:r>
            <a:r>
              <a:rPr lang="bg-BG" sz="2400" dirty="0"/>
              <a:t> бил опожарен, а заедно с града изгоряло и светилището на местната богиня </a:t>
            </a:r>
            <a:r>
              <a:rPr lang="bg-BG" sz="2400" dirty="0" err="1"/>
              <a:t>Кюбебе</a:t>
            </a:r>
            <a:r>
              <a:rPr lang="bg-BG" sz="2400" dirty="0"/>
              <a:t>, което по-късно послужило за повод на </a:t>
            </a:r>
            <a:r>
              <a:rPr lang="bg-BG" sz="2400" dirty="0" err="1"/>
              <a:t>персите</a:t>
            </a:r>
            <a:r>
              <a:rPr lang="bg-BG" sz="2400" dirty="0"/>
              <a:t> да опожарят на свой ред светилищата в Елада.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49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i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3517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91200" y="2438400"/>
            <a:ext cx="281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Метер от Милет, началото на 6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8011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ar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1148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876800" y="457200"/>
            <a:ext cx="396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Мраморен модел на храм на Кюбебе в Сарди, началото на 6 в. пр. Хр.</a:t>
            </a:r>
            <a:endParaRPr lang="en-US" altLang="bg-BG" sz="2400"/>
          </a:p>
        </p:txBody>
      </p:sp>
      <p:pic>
        <p:nvPicPr>
          <p:cNvPr id="25604" name="Picture 4" descr="Sard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754438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0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02128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Alter of </a:t>
            </a:r>
            <a:r>
              <a:rPr lang="en-US" sz="2400" dirty="0" err="1" smtClean="0"/>
              <a:t>Kybele</a:t>
            </a:r>
            <a:r>
              <a:rPr lang="en-US" sz="2400" dirty="0" smtClean="0"/>
              <a:t> in Sardis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510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ard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49768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19800" y="762000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Мраморна стела на Артемида и Кибела, Сарди, ок. 400 г.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4439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py (2) of P10409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8" r="22166" b="1559"/>
          <a:stretch>
            <a:fillRect/>
          </a:stretch>
        </p:blipFill>
        <p:spPr bwMode="auto">
          <a:xfrm>
            <a:off x="1258888" y="260350"/>
            <a:ext cx="468153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72225" y="981075"/>
            <a:ext cx="24479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Великата богиня от Милет, средата на 6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25669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5300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15556" r="9630" b="15555"/>
          <a:stretch>
            <a:fillRect/>
          </a:stretch>
        </p:blipFill>
        <p:spPr bwMode="auto">
          <a:xfrm>
            <a:off x="1066800" y="228600"/>
            <a:ext cx="53101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705600" y="609600"/>
            <a:ext cx="2438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2400"/>
              <a:t>Релеф на Кибела от Салмидесос (дн. Мидия, не далеч от Лозенград, турска Тракия), 6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9747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257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007</cp:lastModifiedBy>
  <cp:revision>10</cp:revision>
  <dcterms:created xsi:type="dcterms:W3CDTF">2013-12-17T23:17:09Z</dcterms:created>
  <dcterms:modified xsi:type="dcterms:W3CDTF">2021-01-08T21:29:30Z</dcterms:modified>
</cp:coreProperties>
</file>