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60" r:id="rId5"/>
    <p:sldId id="261" r:id="rId6"/>
    <p:sldId id="275" r:id="rId7"/>
    <p:sldId id="262" r:id="rId8"/>
    <p:sldId id="263" r:id="rId9"/>
    <p:sldId id="264" r:id="rId10"/>
    <p:sldId id="259" r:id="rId11"/>
    <p:sldId id="272" r:id="rId12"/>
    <p:sldId id="273" r:id="rId13"/>
    <p:sldId id="274" r:id="rId14"/>
    <p:sldId id="269" r:id="rId15"/>
    <p:sldId id="266" r:id="rId16"/>
    <p:sldId id="267" r:id="rId17"/>
    <p:sldId id="270" r:id="rId18"/>
    <p:sldId id="271" r:id="rId19"/>
    <p:sldId id="268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9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8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8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2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2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7ECF-9B9F-423A-A312-56567CC556F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924A-766B-4334-95BA-0B3A042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556792"/>
            <a:ext cx="540060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3600" dirty="0" smtClean="0"/>
              <a:t>ДРЕВНИТЕ ПИСМЕНОСТИ НА ИЗТОЧНОТО СРЕДИЗЕМНОМОРИЕ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287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Khania_LinB_1300-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4813"/>
            <a:ext cx="424815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6948488" y="2205038"/>
            <a:ext cx="20875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Съд, надписан с Линейно писмо Б от Хания (Кидония)</a:t>
            </a: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</p:spTree>
    <p:extLst>
      <p:ext uri="{BB962C8B-B14F-4D97-AF65-F5344CB8AC3E}">
        <p14:creationId xmlns:p14="http://schemas.microsoft.com/office/powerpoint/2010/main" val="2843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t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60960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itti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1939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556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Таблички, написани на хититски език. Хатуса, Старохититско царство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8899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ronzet2_edit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16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ronzeTaf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0"/>
            <a:ext cx="60134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09600" y="5029200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Бронзова плоча с текст на договор между Тудхалияс ІV и Курунта, цар на Тархунтаса (централна южна Анатолия), намера край портата със сфинксовете по настилката на церемониалния път.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39479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813690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Бедржих</a:t>
            </a:r>
            <a:r>
              <a:rPr lang="en-US" sz="2400" b="1" dirty="0"/>
              <a:t> </a:t>
            </a:r>
            <a:r>
              <a:rPr lang="en-US" sz="2400" b="1" dirty="0" err="1"/>
              <a:t>Хрозни</a:t>
            </a:r>
            <a:r>
              <a:rPr lang="en-US" sz="2400" b="1" dirty="0"/>
              <a:t> - </a:t>
            </a:r>
            <a:r>
              <a:rPr lang="cs-CZ" sz="2400" dirty="0"/>
              <a:t>Bedřich Hrozný – </a:t>
            </a:r>
            <a:r>
              <a:rPr lang="bg-BG" sz="2400" dirty="0"/>
              <a:t>чешки учен, който дешифрира </a:t>
            </a:r>
            <a:r>
              <a:rPr lang="bg-BG" sz="2400" dirty="0" err="1"/>
              <a:t>хититския</a:t>
            </a:r>
            <a:r>
              <a:rPr lang="bg-BG" sz="2400" dirty="0"/>
              <a:t> клинопис през 1915 г.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bg-BG" sz="2400" dirty="0"/>
              <a:t>- няма двуезични текстове – започва от </a:t>
            </a:r>
            <a:r>
              <a:rPr lang="bg-BG" sz="2400" dirty="0" err="1"/>
              <a:t>шумерограмите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bg-BG" sz="2400" dirty="0"/>
              <a:t>Фразата на </a:t>
            </a:r>
            <a:r>
              <a:rPr lang="bg-BG" sz="2400" dirty="0" err="1"/>
              <a:t>Хрозни</a:t>
            </a:r>
            <a:r>
              <a:rPr lang="bg-BG" sz="2400" dirty="0"/>
              <a:t>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nu NINDA-an </a:t>
            </a:r>
            <a:r>
              <a:rPr lang="en-US" sz="2400" dirty="0" err="1"/>
              <a:t>ez</a:t>
            </a:r>
            <a:r>
              <a:rPr lang="en-US" sz="2400" dirty="0"/>
              <a:t>-</a:t>
            </a:r>
            <a:r>
              <a:rPr lang="en-US" sz="2400" dirty="0" err="1"/>
              <a:t>za</a:t>
            </a:r>
            <a:r>
              <a:rPr lang="en-US" sz="2400" dirty="0"/>
              <a:t>-at-</a:t>
            </a:r>
            <a:r>
              <a:rPr lang="en-US" sz="2400" dirty="0" err="1"/>
              <a:t>te</a:t>
            </a:r>
            <a:r>
              <a:rPr lang="en-US" sz="2400" dirty="0"/>
              <a:t>-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-a-tar-ma e-</a:t>
            </a:r>
            <a:r>
              <a:rPr lang="en-US" sz="2400" dirty="0" err="1"/>
              <a:t>ku</a:t>
            </a:r>
            <a:r>
              <a:rPr lang="en-US" sz="2400" dirty="0"/>
              <a:t>-</a:t>
            </a:r>
            <a:r>
              <a:rPr lang="en-US" sz="2400" dirty="0" err="1"/>
              <a:t>ut-te-ni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⸔	⸔	</a:t>
            </a:r>
            <a:r>
              <a:rPr lang="en-US" sz="2400" dirty="0" smtClean="0"/>
              <a:t>↓</a:t>
            </a:r>
            <a:r>
              <a:rPr lang="en-US" sz="2400" dirty="0"/>
              <a:t>	</a:t>
            </a:r>
            <a:r>
              <a:rPr lang="en-US" sz="2400" dirty="0"/>
              <a:t> </a:t>
            </a:r>
            <a:r>
              <a:rPr lang="en-US" sz="2400" dirty="0" smtClean="0"/>
              <a:t>        ↓		↓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bg-BG" sz="2400" dirty="0"/>
              <a:t>хляб      </a:t>
            </a:r>
            <a:r>
              <a:rPr lang="en-US" sz="2400" dirty="0"/>
              <a:t>Lat. </a:t>
            </a:r>
            <a:r>
              <a:rPr lang="en-US" sz="2400" dirty="0" err="1"/>
              <a:t>edo,edi</a:t>
            </a:r>
            <a:r>
              <a:rPr lang="en-US" sz="2400" dirty="0"/>
              <a:t>, </a:t>
            </a:r>
            <a:r>
              <a:rPr lang="en-US" sz="2400" dirty="0" err="1"/>
              <a:t>esus</a:t>
            </a:r>
            <a:r>
              <a:rPr lang="en-US" sz="2400" dirty="0"/>
              <a:t>	</a:t>
            </a:r>
            <a:r>
              <a:rPr lang="bg-BG" sz="2400" dirty="0"/>
              <a:t>   вода </a:t>
            </a:r>
            <a:r>
              <a:rPr lang="en-US" sz="2400" dirty="0"/>
              <a:t>	</a:t>
            </a:r>
            <a:r>
              <a:rPr lang="en-US" sz="2400" dirty="0" smtClean="0"/>
              <a:t>Lat</a:t>
            </a:r>
            <a:r>
              <a:rPr lang="en-US" sz="2400" dirty="0"/>
              <a:t>. aqua </a:t>
            </a:r>
            <a:r>
              <a:rPr lang="bg-BG" sz="2400" dirty="0"/>
              <a:t>– вода → пия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“Now you will eat bread and drink water.”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10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YAPHOTOS\Hittites\Kastamonu-Em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-400" r="13059" b="2166"/>
          <a:stretch/>
        </p:blipFill>
        <p:spPr bwMode="auto">
          <a:xfrm>
            <a:off x="611560" y="332656"/>
            <a:ext cx="3600400" cy="37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0297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Kastamonou</a:t>
            </a:r>
            <a:r>
              <a:rPr lang="en-US" sz="2400" dirty="0" smtClean="0"/>
              <a:t> bowl. From the time of </a:t>
            </a:r>
            <a:r>
              <a:rPr lang="en-US" sz="2400" dirty="0" err="1" smtClean="0"/>
              <a:t>Tudhalyias</a:t>
            </a:r>
            <a:r>
              <a:rPr lang="en-US" sz="2400" dirty="0" smtClean="0"/>
              <a:t> I/II (mentions </a:t>
            </a:r>
            <a:r>
              <a:rPr lang="en-US" sz="2400" i="1" dirty="0" err="1" smtClean="0"/>
              <a:t>Taruiza</a:t>
            </a:r>
            <a:r>
              <a:rPr lang="en-US" sz="2400" dirty="0" smtClean="0"/>
              <a:t> =Troy)</a:t>
            </a:r>
            <a:endParaRPr lang="bg-BG" sz="2400" dirty="0"/>
          </a:p>
        </p:txBody>
      </p:sp>
      <p:pic>
        <p:nvPicPr>
          <p:cNvPr id="3075" name="Picture 3" descr="D:\MAYAPHOTOS\NBU-pictures\Kastamonu b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5100"/>
            <a:ext cx="7961313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AYAPHOTOS\NBU-pictures\Tarui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4"/>
          <a:stretch/>
        </p:blipFill>
        <p:spPr bwMode="auto">
          <a:xfrm>
            <a:off x="4518957" y="1440528"/>
            <a:ext cx="4053916" cy="25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YAPHOTOS\NBU-pictures\Hittite hieroglyph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26122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2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YAPHOTOS\NBU-pictures\Nisantepe-Hattusha-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838200" y="5699125"/>
            <a:ext cx="762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en-US" sz="2400"/>
              <a:t>Надписът Нишантепе в Хатуса. Нещо като анали на последния хититски цар Супилулиума ІІ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833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MAYAPHOTOS\NBU-pictures\Yazilikay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1" y="685799"/>
            <a:ext cx="4511675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D:\MAYAPHOTOS\NBU-pictures\Yazilikaya_pl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86" y="381000"/>
            <a:ext cx="4228801" cy="622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8691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bg-BG" sz="2400" dirty="0"/>
              <a:t>Скалното светилище  </a:t>
            </a:r>
            <a:r>
              <a:rPr lang="bg-BG" altLang="bg-BG" sz="2400" dirty="0" err="1"/>
              <a:t>Язълъкая</a:t>
            </a:r>
            <a:r>
              <a:rPr lang="bg-BG" altLang="bg-BG" sz="2400" dirty="0"/>
              <a:t>, на около 2 км от </a:t>
            </a:r>
            <a:r>
              <a:rPr lang="bg-BG" altLang="bg-BG" sz="2400" dirty="0" err="1"/>
              <a:t>Хатуса</a:t>
            </a:r>
            <a:r>
              <a:rPr lang="bg-BG" altLang="bg-BG" sz="2400" dirty="0"/>
              <a:t> (</a:t>
            </a:r>
            <a:r>
              <a:rPr lang="bg-BG" altLang="bg-BG" sz="2400" dirty="0" err="1"/>
              <a:t>Боазкьой</a:t>
            </a:r>
            <a:r>
              <a:rPr lang="bg-BG" altLang="bg-BG" sz="2400" dirty="0" smtClean="0"/>
              <a:t>)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81987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Yaz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391025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638800" y="5334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Някои от знаците на лувийски йероглифен, изсечени в Язълъкая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8508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2001"/>
            <a:ext cx="5762402" cy="46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7332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Малатия</a:t>
            </a:r>
            <a:r>
              <a:rPr lang="bg-BG" sz="2400" dirty="0" smtClean="0"/>
              <a:t> – 9 в. пр. Хр.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2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NBU-pictures\Crete\LinA_Knoss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13834" r="14588" b="16310"/>
          <a:stretch/>
        </p:blipFill>
        <p:spPr bwMode="auto">
          <a:xfrm>
            <a:off x="719571" y="397768"/>
            <a:ext cx="27528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YAPHOTOS\NBU-pictures\Crete\LinB_Mal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19444" r="2228" b="23912"/>
          <a:stretch/>
        </p:blipFill>
        <p:spPr bwMode="auto">
          <a:xfrm>
            <a:off x="4067944" y="3140968"/>
            <a:ext cx="4841508" cy="23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047" y="3281244"/>
            <a:ext cx="3400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Дъното на съд с рисуван надпис на линейно писмо А от </a:t>
            </a:r>
            <a:r>
              <a:rPr lang="bg-BG" sz="2400" dirty="0" err="1" smtClean="0"/>
              <a:t>Кносос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558924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Глинен предмет с </a:t>
            </a:r>
            <a:r>
              <a:rPr lang="bg-BG" sz="2400" dirty="0"/>
              <a:t>линейно писмо А от </a:t>
            </a:r>
            <a:r>
              <a:rPr lang="bg-BG" sz="2400" dirty="0" err="1" smtClean="0"/>
              <a:t>Малия</a:t>
            </a:r>
            <a:endParaRPr lang="bg-B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55416" y="326589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Минойците</a:t>
            </a:r>
            <a:r>
              <a:rPr lang="bg-BG" sz="2400" dirty="0" smtClean="0"/>
              <a:t> пишат на линейно писмо А, което все още не е разчетено; не е ясно и какъв е езикът – индоевропейски или не-индоевропейски. Използват и йероглифи, също неразчетени.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1/1f/Cyprominoansyllabaryconsensus.png/220px-Cyprominoansyllabaryconsens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6252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e/ed/Tablet_cypro-minoan_2_Louvre_AM2336.jpg/220px-Tablet_cypro-minoan_2_Louvre_AM2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" y="620688"/>
            <a:ext cx="2952328" cy="44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32684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Табличка</a:t>
            </a:r>
            <a:r>
              <a:rPr lang="bg-BG" sz="2400" dirty="0" smtClean="0"/>
              <a:t> с </a:t>
            </a:r>
            <a:r>
              <a:rPr lang="bg-BG" sz="2400" dirty="0" err="1" smtClean="0"/>
              <a:t>кипро-минойски</a:t>
            </a:r>
            <a:r>
              <a:rPr lang="bg-BG" sz="2400" dirty="0" smtClean="0"/>
              <a:t> от </a:t>
            </a:r>
            <a:r>
              <a:rPr lang="bg-BG" sz="2400" dirty="0" err="1" smtClean="0"/>
              <a:t>Енкоми</a:t>
            </a:r>
            <a:r>
              <a:rPr lang="bg-BG" sz="2400" dirty="0" smtClean="0"/>
              <a:t> (</a:t>
            </a:r>
            <a:r>
              <a:rPr lang="bg-BG" sz="2400" dirty="0" err="1" smtClean="0"/>
              <a:t>Лувъра</a:t>
            </a:r>
            <a:r>
              <a:rPr lang="bg-BG" sz="2400" dirty="0" smtClean="0"/>
              <a:t>)</a:t>
            </a:r>
            <a:r>
              <a:rPr lang="bg-B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98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272" y="1196752"/>
            <a:ext cx="72008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400" dirty="0" smtClean="0"/>
              <a:t>Наречен </a:t>
            </a:r>
            <a:r>
              <a:rPr lang="bg-BG" sz="2400" dirty="0" err="1" smtClean="0"/>
              <a:t>кипро-минойски</a:t>
            </a:r>
            <a:r>
              <a:rPr lang="bg-BG" sz="2400" dirty="0" smtClean="0"/>
              <a:t> от Артър </a:t>
            </a:r>
            <a:r>
              <a:rPr lang="bg-BG" sz="2400" dirty="0" err="1" smtClean="0"/>
              <a:t>Евънс</a:t>
            </a:r>
            <a:r>
              <a:rPr lang="bg-BG" sz="2400" dirty="0" smtClean="0"/>
              <a:t> (</a:t>
            </a:r>
            <a:r>
              <a:rPr lang="bg-BG" sz="2400" dirty="0" err="1" smtClean="0"/>
              <a:t>разкопвача</a:t>
            </a:r>
            <a:r>
              <a:rPr lang="bg-BG" sz="2400" dirty="0" smtClean="0"/>
              <a:t> на </a:t>
            </a:r>
            <a:r>
              <a:rPr lang="bg-BG" sz="2400" dirty="0" err="1" smtClean="0"/>
              <a:t>Кносос</a:t>
            </a:r>
            <a:r>
              <a:rPr lang="bg-BG" sz="2400" dirty="0" smtClean="0"/>
              <a:t> на Крит). Все още неразчетено писмо.</a:t>
            </a:r>
          </a:p>
          <a:p>
            <a:pPr>
              <a:lnSpc>
                <a:spcPct val="150000"/>
              </a:lnSpc>
            </a:pPr>
            <a:r>
              <a:rPr lang="bg-BG" sz="2400" dirty="0" smtClean="0"/>
              <a:t>Най-ранните датират от 1550 г. пр. Хр. – изчезва около 950 г. пр. Хр.</a:t>
            </a:r>
          </a:p>
          <a:p>
            <a:pPr>
              <a:lnSpc>
                <a:spcPct val="150000"/>
              </a:lnSpc>
            </a:pPr>
            <a:r>
              <a:rPr lang="bg-BG" sz="2400" dirty="0" smtClean="0"/>
              <a:t>Намерени са ок. 2500 надписа върху глинени </a:t>
            </a:r>
            <a:r>
              <a:rPr lang="bg-BG" sz="2400" dirty="0" err="1" smtClean="0"/>
              <a:t>таблички</a:t>
            </a:r>
            <a:r>
              <a:rPr lang="bg-BG" sz="2400" dirty="0" smtClean="0"/>
              <a:t>, глинени топки и глинени цилиндри (печати?)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610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ypriot syllabic inscription 600-50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3096344" cy="5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4/43/Idalion_tablet.jpg/250px-Idalion_tab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2109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3340" y="566124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Прерисовка</a:t>
            </a:r>
            <a:r>
              <a:rPr lang="bg-BG" sz="2400" dirty="0" smtClean="0"/>
              <a:t> на текст от </a:t>
            </a:r>
            <a:r>
              <a:rPr lang="bg-BG" sz="2400" dirty="0" err="1" smtClean="0"/>
              <a:t>Идалион</a:t>
            </a:r>
            <a:r>
              <a:rPr lang="bg-BG" sz="2400" dirty="0" smtClean="0"/>
              <a:t>, 5 в. пр. Хр.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26064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Кипърски </a:t>
            </a:r>
            <a:r>
              <a:rPr lang="bg-BG" sz="2400" dirty="0" err="1" smtClean="0"/>
              <a:t>силабар</a:t>
            </a:r>
            <a:r>
              <a:rPr lang="bg-BG" sz="2400" dirty="0" smtClean="0"/>
              <a:t>, който предава гръцки език. Използва се от 11 до 4 в. пр. Хр.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7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nA_Zak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706812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520" y="2901156"/>
            <a:ext cx="5472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err="1"/>
              <a:t>Фестоският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диск – щамповани критски йероглифи</a:t>
            </a:r>
            <a:endParaRPr lang="en-US" altLang="bg-BG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43438" y="5661025"/>
            <a:ext cx="500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Глинена табличка с линейно писмо А</a:t>
            </a:r>
            <a:endParaRPr lang="en-US" altLang="bg-BG" sz="2400"/>
          </a:p>
        </p:txBody>
      </p:sp>
      <p:pic>
        <p:nvPicPr>
          <p:cNvPr id="3077" name="Picture 5" descr="154_5457b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r="856" b="12535"/>
          <a:stretch>
            <a:fillRect/>
          </a:stretch>
        </p:blipFill>
        <p:spPr bwMode="auto">
          <a:xfrm>
            <a:off x="395288" y="260351"/>
            <a:ext cx="2736428" cy="26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L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0" y="4005064"/>
            <a:ext cx="2826201" cy="26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n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/>
          <a:stretch>
            <a:fillRect/>
          </a:stretch>
        </p:blipFill>
        <p:spPr bwMode="auto">
          <a:xfrm>
            <a:off x="3203575" y="1052513"/>
            <a:ext cx="36909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KnF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-371" r="7603" b="2330"/>
          <a:stretch>
            <a:fillRect/>
          </a:stretch>
        </p:blipFill>
        <p:spPr bwMode="auto">
          <a:xfrm>
            <a:off x="6838950" y="1052513"/>
            <a:ext cx="23050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Lin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4076" r="6758" b="17030"/>
          <a:stretch>
            <a:fillRect/>
          </a:stretch>
        </p:blipFill>
        <p:spPr bwMode="auto">
          <a:xfrm>
            <a:off x="0" y="260350"/>
            <a:ext cx="32400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79613" y="580548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Глинени таблички с линейно писмо Б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3075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nossos_Li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549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63713" y="5734050"/>
            <a:ext cx="583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Таблички, надписани на Линейно писмо Б от Кносос.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947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Alice </a:t>
            </a:r>
            <a:r>
              <a:rPr lang="en-US" b="1" dirty="0" err="1"/>
              <a:t>Kober</a:t>
            </a:r>
            <a:r>
              <a:rPr lang="en-US" dirty="0"/>
              <a:t> - </a:t>
            </a:r>
            <a:r>
              <a:rPr lang="bg-BG" dirty="0"/>
              <a:t>първия пробив в разчитането на линейно писмо Б – отделя група от знаци, които се явяват в 3 разновидности – предполага, че става дума за флексия;</a:t>
            </a:r>
            <a:endParaRPr lang="en-US" dirty="0"/>
          </a:p>
          <a:p>
            <a:r>
              <a:rPr lang="bg-BG" dirty="0"/>
              <a:t>- Някои от групите се появяват само на Крит, няма ги в </a:t>
            </a:r>
            <a:r>
              <a:rPr lang="bg-BG" dirty="0" err="1"/>
              <a:t>Пилос</a:t>
            </a:r>
            <a:r>
              <a:rPr lang="bg-BG" dirty="0"/>
              <a:t> – местни имена, </a:t>
            </a:r>
            <a:r>
              <a:rPr lang="bg-BG" dirty="0" err="1"/>
              <a:t>топоними</a:t>
            </a:r>
            <a:r>
              <a:rPr lang="bg-BG" dirty="0"/>
              <a:t>, които са известни и от класическата епоха на Крит:</a:t>
            </a:r>
            <a:endParaRPr lang="en-US" dirty="0"/>
          </a:p>
          <a:p>
            <a:r>
              <a:rPr lang="en-US" dirty="0" err="1"/>
              <a:t>ko</a:t>
            </a:r>
            <a:r>
              <a:rPr lang="en-US" dirty="0"/>
              <a:t>-no-so - Knossos</a:t>
            </a:r>
          </a:p>
          <a:p>
            <a:r>
              <a:rPr lang="en-US" dirty="0"/>
              <a:t>a- mi- </a:t>
            </a:r>
            <a:r>
              <a:rPr lang="en-US" dirty="0" err="1"/>
              <a:t>ni</a:t>
            </a:r>
            <a:r>
              <a:rPr lang="en-US" dirty="0"/>
              <a:t>- so  </a:t>
            </a:r>
            <a:r>
              <a:rPr lang="en-US" dirty="0" err="1"/>
              <a:t>Amnissos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D:\My Documents\NBU\MSCM071-3_LinB_Sup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5619" b="9651"/>
          <a:stretch/>
        </p:blipFill>
        <p:spPr bwMode="auto">
          <a:xfrm>
            <a:off x="786384" y="3081528"/>
            <a:ext cx="7097984" cy="34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0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nB-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7413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Lin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4196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05400" y="3352800"/>
            <a:ext cx="3810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ок. 87 фонетични знаци, които означават отворени срички;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ок. 200 идеограми и логограми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0295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n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6106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Lin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3058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inB-my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8392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5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418</Words>
  <Application>Microsoft Office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10</cp:revision>
  <dcterms:created xsi:type="dcterms:W3CDTF">2020-10-15T08:59:24Z</dcterms:created>
  <dcterms:modified xsi:type="dcterms:W3CDTF">2020-11-07T07:53:04Z</dcterms:modified>
</cp:coreProperties>
</file>