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74" r:id="rId2"/>
    <p:sldId id="269" r:id="rId3"/>
    <p:sldId id="270" r:id="rId4"/>
    <p:sldId id="267" r:id="rId5"/>
    <p:sldId id="268" r:id="rId6"/>
    <p:sldId id="266" r:id="rId7"/>
    <p:sldId id="273" r:id="rId8"/>
    <p:sldId id="256" r:id="rId9"/>
    <p:sldId id="257" r:id="rId10"/>
    <p:sldId id="258" r:id="rId11"/>
    <p:sldId id="259" r:id="rId12"/>
    <p:sldId id="260" r:id="rId13"/>
    <p:sldId id="261" r:id="rId14"/>
    <p:sldId id="271" r:id="rId15"/>
    <p:sldId id="275" r:id="rId16"/>
    <p:sldId id="276" r:id="rId17"/>
    <p:sldId id="272" r:id="rId18"/>
    <p:sldId id="262" r:id="rId19"/>
    <p:sldId id="263" r:id="rId20"/>
    <p:sldId id="264" r:id="rId21"/>
    <p:sldId id="26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uB7IhWZnJ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0smq5ljlf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iHtmpbkGAc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arsoned.com/9-strategies-for-effective-online-teaching/" TargetMode="External"/><Relationship Id="rId2" Type="http://schemas.openxmlformats.org/officeDocument/2006/relationships/hyperlink" Target="https://blog.wiziq.com/5-online-teaching-techniqu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188" y="326794"/>
            <a:ext cx="3940594" cy="57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87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е „обърната класна стая“ (</a:t>
            </a:r>
            <a:r>
              <a:rPr lang="en-US" dirty="0" smtClean="0"/>
              <a:t>flipped classroom)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Обърната класна стая е педагогически подход, който разменя местата на това, което се прави в час и в къщи – най-общо казано. </a:t>
            </a:r>
          </a:p>
          <a:p>
            <a:pPr algn="ctr"/>
            <a:endParaRPr lang="bg-B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Опитът на много преподаватели показва, че този подход е все по-успешен.</a:t>
            </a:r>
          </a:p>
          <a:p>
            <a:pPr algn="ctr"/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 час се развива знание в дълбочина и практическо умение, докато за домашно преди занятието се </a:t>
            </a:r>
            <a:r>
              <a:rPr lang="bg-B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</a:t>
            </a:r>
            <a:r>
              <a:rPr lang="bg-B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ставя научаването/запознаването с теорията. </a:t>
            </a:r>
          </a:p>
        </p:txBody>
      </p:sp>
    </p:spTree>
    <p:extLst>
      <p:ext uri="{BB962C8B-B14F-4D97-AF65-F5344CB8AC3E}">
        <p14:creationId xmlns:p14="http://schemas.microsoft.com/office/powerpoint/2010/main" val="2063971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5">
                    <a:lumMod val="75000"/>
                  </a:schemeClr>
                </a:solidFill>
              </a:rPr>
              <a:t>Как точно се случва?!</a:t>
            </a:r>
            <a:endParaRPr lang="bg-B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 Мудъл предварително качваме лекционен материал – текст, видео, линкове. </a:t>
            </a:r>
            <a:endParaRPr lang="bg-BG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bg-B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В края на всеки час отделяме време за това да обясним на студентите какво сме качили, защо, в какъв ред да го прочетат и как да го приложат върху поставена за следващия път задача. 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bg-B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На следващото занятие студентите представят направеното, а преподавателят поправя, разяснява и съветва. 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0158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Друга възможност е: </a:t>
            </a:r>
            <a:br>
              <a:rPr lang="bg-BG" dirty="0" smtClean="0"/>
            </a:br>
            <a:r>
              <a:rPr lang="bg-BG" b="1" dirty="0" smtClean="0"/>
              <a:t>игровият модел</a:t>
            </a:r>
            <a:endParaRPr lang="bg-BG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ИГРОВИ МОДЕЛ</a:t>
            </a:r>
            <a:r>
              <a:rPr lang="en-US" dirty="0"/>
              <a:t> </a:t>
            </a:r>
          </a:p>
          <a:p>
            <a:endParaRPr lang="bg-B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bg-BG" dirty="0" smtClean="0">
                <a:solidFill>
                  <a:schemeClr val="accent1"/>
                </a:solidFill>
              </a:rPr>
              <a:t>Игровият модел  повишава ангажираността на студентите и задържа по-добре вниманието им. С него се понижава стреса и се постига въвличане. Чрез него по-слабите студенти имат шанс да подобрят представянето си като работят в отбори с по-знаещите си колеги.</a:t>
            </a:r>
            <a:r>
              <a:rPr lang="en-US" dirty="0">
                <a:solidFill>
                  <a:schemeClr val="accent1"/>
                </a:solidFill>
              </a:rPr>
              <a:t> </a:t>
            </a:r>
          </a:p>
          <a:p>
            <a:pPr algn="ctr"/>
            <a:r>
              <a:rPr lang="bg-BG" dirty="0" smtClean="0">
                <a:solidFill>
                  <a:schemeClr val="accent1"/>
                </a:solidFill>
              </a:rPr>
              <a:t>При онлайн преподаването, игрите компенсират липсата на лице-в-лице преподаване. Когато го изберете, трябва да съобразите да включите следните неща:</a:t>
            </a:r>
            <a:endParaRPr lang="en-US" dirty="0">
              <a:solidFill>
                <a:schemeClr val="accent1"/>
              </a:solidFill>
            </a:endParaRPr>
          </a:p>
          <a:p>
            <a:endParaRPr lang="bg-B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701660"/>
            <a:ext cx="3474720" cy="402336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bg-BG" dirty="0" smtClean="0">
                <a:solidFill>
                  <a:schemeClr val="accent1"/>
                </a:solidFill>
              </a:rPr>
              <a:t>Мини онлайн тестове, за да могат студентите да се самоконтролират как напредват с учебния материал.</a:t>
            </a:r>
            <a:r>
              <a:rPr lang="en-US" dirty="0">
                <a:solidFill>
                  <a:schemeClr val="accent1"/>
                </a:solidFill>
              </a:rPr>
              <a:t> </a:t>
            </a:r>
          </a:p>
          <a:p>
            <a:pPr algn="ctr"/>
            <a:r>
              <a:rPr lang="bg-BG" dirty="0" smtClean="0">
                <a:solidFill>
                  <a:schemeClr val="accent1"/>
                </a:solidFill>
              </a:rPr>
              <a:t>Анкети – студентите ги създават и така могат да осмислят и анализират информацията. </a:t>
            </a:r>
          </a:p>
          <a:p>
            <a:pPr algn="ctr"/>
            <a:r>
              <a:rPr lang="bg-BG" dirty="0" smtClean="0">
                <a:solidFill>
                  <a:schemeClr val="accent1"/>
                </a:solidFill>
              </a:rPr>
              <a:t>Да включите </a:t>
            </a:r>
            <a:r>
              <a:rPr lang="bg-BG" dirty="0" err="1" smtClean="0">
                <a:solidFill>
                  <a:schemeClr val="accent1"/>
                </a:solidFill>
              </a:rPr>
              <a:t>инфографики</a:t>
            </a:r>
            <a:r>
              <a:rPr lang="bg-BG" dirty="0" smtClean="0">
                <a:solidFill>
                  <a:schemeClr val="accent1"/>
                </a:solidFill>
              </a:rPr>
              <a:t> – с тях се онагледява по-добре. </a:t>
            </a:r>
            <a:endParaRPr lang="en-US" dirty="0">
              <a:solidFill>
                <a:schemeClr val="accent1"/>
              </a:solidFill>
            </a:endParaRPr>
          </a:p>
          <a:p>
            <a:pPr algn="ctr"/>
            <a:r>
              <a:rPr lang="en-US" dirty="0">
                <a:solidFill>
                  <a:schemeClr val="accent1"/>
                </a:solidFill>
              </a:rPr>
              <a:t>Mind maps </a:t>
            </a:r>
            <a:r>
              <a:rPr lang="bg-BG" dirty="0" smtClean="0">
                <a:solidFill>
                  <a:schemeClr val="accent1"/>
                </a:solidFill>
              </a:rPr>
              <a:t>или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word clouds – </a:t>
            </a:r>
            <a:r>
              <a:rPr lang="bg-BG" dirty="0" smtClean="0">
                <a:solidFill>
                  <a:schemeClr val="accent1"/>
                </a:solidFill>
              </a:rPr>
              <a:t>чрез тях се стимулира асоциативно мислене и правене на връзки, както и </a:t>
            </a:r>
            <a:r>
              <a:rPr lang="bg-BG" dirty="0" err="1" smtClean="0">
                <a:solidFill>
                  <a:schemeClr val="accent1"/>
                </a:solidFill>
              </a:rPr>
              <a:t>брейнсторм</a:t>
            </a:r>
            <a:r>
              <a:rPr lang="bg-BG" dirty="0" smtClean="0">
                <a:solidFill>
                  <a:schemeClr val="accent1"/>
                </a:solidFill>
              </a:rPr>
              <a:t>.</a:t>
            </a:r>
            <a:r>
              <a:rPr lang="en-US" dirty="0">
                <a:solidFill>
                  <a:schemeClr val="accent1"/>
                </a:solidFill>
              </a:rPr>
              <a:t> 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72079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cap="all" dirty="0"/>
              <a:t>1. </a:t>
            </a:r>
            <a:r>
              <a:rPr lang="bg-BG" b="1" cap="all" dirty="0" smtClean="0"/>
              <a:t>Адекватен учебен материал.</a:t>
            </a:r>
            <a:r>
              <a:rPr lang="en-US" b="1" cap="all" dirty="0"/>
              <a:t/>
            </a:r>
            <a:br>
              <a:rPr lang="en-US" b="1" cap="all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bg-BG" dirty="0">
                <a:solidFill>
                  <a:schemeClr val="accent1"/>
                </a:solidFill>
              </a:rPr>
              <a:t>Има много материали, които са достъпни онлайн и чрез </a:t>
            </a:r>
            <a:r>
              <a:rPr lang="bg-BG" dirty="0" err="1">
                <a:solidFill>
                  <a:schemeClr val="accent1"/>
                </a:solidFill>
              </a:rPr>
              <a:t>хиперлинкове</a:t>
            </a:r>
            <a:r>
              <a:rPr lang="bg-BG" dirty="0">
                <a:solidFill>
                  <a:schemeClr val="accent1"/>
                </a:solidFill>
              </a:rPr>
              <a:t> да са в учебното съдържание. Такива връзки между суха теория и практика пускат „котви“ в ума на студентите.  Автентични източници, реални примери и случаи, взети от нашата история или природния свят, предоставят богатия контекст и нюанси, които често липсват на хипотетичните дизайни или измислените примери.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Искайте от студентите да анализират и интерпретират учебни, за да стимулирате тяхното критично мислене и ангажираност</a:t>
            </a:r>
            <a:r>
              <a:rPr lang="bg-BG" dirty="0" smtClean="0">
                <a:solidFill>
                  <a:schemeClr val="accent1"/>
                </a:solidFill>
              </a:rPr>
              <a:t>. Например</a:t>
            </a:r>
            <a:r>
              <a:rPr lang="bg-BG" dirty="0">
                <a:solidFill>
                  <a:schemeClr val="accent1"/>
                </a:solidFill>
              </a:rPr>
              <a:t>: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„Фрагменти от записи от радиопредаване, излъчвано ежеседмично, което е свързано с темите на курса и което студентите трябва да обсъдят в онлайн форум. Учителят по история например би могъл да сподели този списък с 10 основни исторически предавания.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„Видеоклипове от съдебни зали и записани интервюта с прокурори за специфични аспекти на правните дела.“ 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„Записани </a:t>
            </a:r>
            <a:r>
              <a:rPr lang="bg-BG" dirty="0" err="1">
                <a:solidFill>
                  <a:schemeClr val="accent1"/>
                </a:solidFill>
              </a:rPr>
              <a:t>подкасти</a:t>
            </a:r>
            <a:r>
              <a:rPr lang="bg-BG" dirty="0">
                <a:solidFill>
                  <a:schemeClr val="accent1"/>
                </a:solidFill>
              </a:rPr>
              <a:t> с експерти по темите на курса, за да моделират тяхното мислене и да предоставят автентичен материал на студентите.“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0679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https://youtu.be/BuB7IhWZnJs</a:t>
            </a:r>
            <a:endParaRPr lang="bg-BG" sz="1800" dirty="0"/>
          </a:p>
        </p:txBody>
      </p:sp>
      <p:pic>
        <p:nvPicPr>
          <p:cNvPr id="4" name="BuB7IhWZnJ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40338" y="2138363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71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954"/>
            <a:ext cx="5697415" cy="56974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512" y="1260596"/>
            <a:ext cx="4332287" cy="41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210" y="580291"/>
            <a:ext cx="5723078" cy="57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25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https://youtu.be/x0smq5ljlf4</a:t>
            </a:r>
            <a:endParaRPr lang="bg-BG" sz="2000" dirty="0"/>
          </a:p>
        </p:txBody>
      </p:sp>
      <p:pic>
        <p:nvPicPr>
          <p:cNvPr id="4" name="x0smq5ljlf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40338" y="2138363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70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/>
              <a:t>2. </a:t>
            </a:r>
            <a:r>
              <a:rPr lang="bg-BG" sz="2800" b="1" cap="all" dirty="0" smtClean="0"/>
              <a:t>Изобилие от мултимедийни материали</a:t>
            </a:r>
            <a:r>
              <a:rPr lang="bg-BG" b="1" cap="all" dirty="0" smtClean="0"/>
              <a:t/>
            </a:r>
            <a:br>
              <a:rPr lang="bg-BG" b="1" cap="all" dirty="0" smtClean="0"/>
            </a:br>
            <a:r>
              <a:rPr lang="en-US" b="1" cap="all" dirty="0"/>
              <a:t/>
            </a:r>
            <a:br>
              <a:rPr lang="en-US" b="1" cap="all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g-BG" dirty="0">
                <a:solidFill>
                  <a:schemeClr val="accent1"/>
                </a:solidFill>
              </a:rPr>
              <a:t>Говорейки за външни медии, важно е също така да предоставяте материали в различни формати. Предоставянето на видео, аудио, четене и интерактивно съдържание може да направи курса по-ангажиращ. Той също така подобрява достъпността на курса: Студентите, които имат затруднение с определена среда - студенти с бариера за четене като </a:t>
            </a:r>
            <a:r>
              <a:rPr lang="bg-BG" dirty="0" err="1">
                <a:solidFill>
                  <a:schemeClr val="accent1"/>
                </a:solidFill>
              </a:rPr>
              <a:t>дислексия</a:t>
            </a:r>
            <a:r>
              <a:rPr lang="bg-BG" dirty="0">
                <a:solidFill>
                  <a:schemeClr val="accent1"/>
                </a:solidFill>
              </a:rPr>
              <a:t> или видео бариера като проблеми със слуха или вниманието.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Някои добри примери за подходи със смесена медия могат да бъдат: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Осигурете радиопредаване, клипове от вестници и интерактивна карта за студентите. След това студентите могат да идентифицират теми, присъстващи във всички материали.</a:t>
            </a:r>
          </a:p>
          <a:p>
            <a:pPr algn="just"/>
            <a:r>
              <a:rPr lang="bg-BG" dirty="0">
                <a:solidFill>
                  <a:schemeClr val="accent1"/>
                </a:solidFill>
              </a:rPr>
              <a:t>Поискайте студентите да напишат резюме на тема въз основа на откъс от книгата, телевизионно интервю, статия и поредица от уеб или печатни комикси. Накарайте ги да опишат графично изображение.  </a:t>
            </a:r>
          </a:p>
          <a:p>
            <a:pPr algn="just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005452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cap="all" dirty="0" smtClean="0"/>
              <a:t>3.</a:t>
            </a:r>
            <a:r>
              <a:rPr lang="bg-BG" sz="2800" b="1" cap="all" dirty="0" smtClean="0"/>
              <a:t>Студентите да създават сами учебно съдържание – индивидуално или в колаборация.</a:t>
            </a:r>
            <a:r>
              <a:rPr lang="en-US" sz="2800" dirty="0"/>
              <a:t/>
            </a:r>
            <a:br>
              <a:rPr lang="en-US" sz="2800" dirty="0"/>
            </a:b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solidFill>
                  <a:schemeClr val="accent1"/>
                </a:solidFill>
              </a:rPr>
              <a:t>Студентите могат да покажат ангажираността си с учебни материали, описани по-горе, като създават подобни. Нещата, които студентите създават, трябва да включват възможности за съвместна работа, но и да се изразяват индивидуално. Няколко примера:</a:t>
            </a:r>
          </a:p>
          <a:p>
            <a:pPr algn="just"/>
            <a:r>
              <a:rPr lang="bg-BG" dirty="0" smtClean="0">
                <a:solidFill>
                  <a:schemeClr val="accent1"/>
                </a:solidFill>
              </a:rPr>
              <a:t>Студентите създават </a:t>
            </a:r>
            <a:r>
              <a:rPr lang="bg-BG" dirty="0">
                <a:solidFill>
                  <a:schemeClr val="accent1"/>
                </a:solidFill>
              </a:rPr>
              <a:t>дигитални истории, използвайки технологии като </a:t>
            </a:r>
            <a:r>
              <a:rPr lang="bg-BG" dirty="0" err="1">
                <a:solidFill>
                  <a:schemeClr val="accent1"/>
                </a:solidFill>
              </a:rPr>
              <a:t>Photo</a:t>
            </a:r>
            <a:r>
              <a:rPr lang="bg-BG" dirty="0">
                <a:solidFill>
                  <a:schemeClr val="accent1"/>
                </a:solidFill>
              </a:rPr>
              <a:t> </a:t>
            </a:r>
            <a:r>
              <a:rPr lang="bg-BG" dirty="0" err="1">
                <a:solidFill>
                  <a:schemeClr val="accent1"/>
                </a:solidFill>
              </a:rPr>
              <a:t>Story</a:t>
            </a:r>
            <a:r>
              <a:rPr lang="bg-BG" dirty="0">
                <a:solidFill>
                  <a:schemeClr val="accent1"/>
                </a:solidFill>
              </a:rPr>
              <a:t> или PowerPoint, след като </a:t>
            </a:r>
            <a:r>
              <a:rPr lang="bg-BG" dirty="0" smtClean="0">
                <a:solidFill>
                  <a:schemeClr val="accent1"/>
                </a:solidFill>
              </a:rPr>
              <a:t>избират </a:t>
            </a:r>
            <a:r>
              <a:rPr lang="bg-BG" dirty="0">
                <a:solidFill>
                  <a:schemeClr val="accent1"/>
                </a:solidFill>
              </a:rPr>
              <a:t>тема по техен избор, свързана с техния експертен опит и свързала съдържанието на курса с техния живот</a:t>
            </a:r>
            <a:r>
              <a:rPr lang="bg-BG" dirty="0" smtClean="0">
                <a:solidFill>
                  <a:schemeClr val="accent1"/>
                </a:solidFill>
              </a:rPr>
              <a:t>.</a:t>
            </a:r>
            <a:endParaRPr lang="bg-BG" dirty="0">
              <a:solidFill>
                <a:schemeClr val="accent1"/>
              </a:solidFill>
            </a:endParaRPr>
          </a:p>
          <a:p>
            <a:pPr algn="just"/>
            <a:r>
              <a:rPr lang="bg-BG" dirty="0" smtClean="0">
                <a:solidFill>
                  <a:schemeClr val="accent1"/>
                </a:solidFill>
              </a:rPr>
              <a:t>Студентите </a:t>
            </a:r>
            <a:r>
              <a:rPr lang="bg-BG" dirty="0">
                <a:solidFill>
                  <a:schemeClr val="accent1"/>
                </a:solidFill>
              </a:rPr>
              <a:t>да четат критични статии или текст и да създават кратки (2-3 минути) презентации като </a:t>
            </a:r>
            <a:r>
              <a:rPr lang="bg-BG" dirty="0" err="1">
                <a:solidFill>
                  <a:schemeClr val="accent1"/>
                </a:solidFill>
              </a:rPr>
              <a:t>подкасти</a:t>
            </a:r>
            <a:r>
              <a:rPr lang="bg-BG" dirty="0" smtClean="0">
                <a:solidFill>
                  <a:schemeClr val="accent1"/>
                </a:solidFill>
              </a:rPr>
              <a:t>.</a:t>
            </a:r>
            <a:endParaRPr lang="bg-BG" dirty="0">
              <a:solidFill>
                <a:schemeClr val="accent1"/>
              </a:solidFill>
            </a:endParaRPr>
          </a:p>
          <a:p>
            <a:pPr algn="just"/>
            <a:r>
              <a:rPr lang="bg-BG" dirty="0" smtClean="0">
                <a:solidFill>
                  <a:schemeClr val="accent1"/>
                </a:solidFill>
              </a:rPr>
              <a:t>Студентите </a:t>
            </a:r>
            <a:r>
              <a:rPr lang="bg-BG" dirty="0">
                <a:solidFill>
                  <a:schemeClr val="accent1"/>
                </a:solidFill>
              </a:rPr>
              <a:t>провеждат онлайн дебат за </a:t>
            </a:r>
            <a:r>
              <a:rPr lang="bg-BG" dirty="0" smtClean="0">
                <a:solidFill>
                  <a:schemeClr val="accent1"/>
                </a:solidFill>
              </a:rPr>
              <a:t>„предимствата </a:t>
            </a:r>
            <a:r>
              <a:rPr lang="bg-BG" dirty="0">
                <a:solidFill>
                  <a:schemeClr val="accent1"/>
                </a:solidFill>
              </a:rPr>
              <a:t>и недостатъците“ по някоя от темите на курса. Дебатите могат да бъдат синхронни (с помощта на ВКС или друг софтуер за видеоконференции) или асинхронни.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13187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8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cap="all" dirty="0"/>
              <a:t>4. </a:t>
            </a:r>
            <a:r>
              <a:rPr lang="bg-BG" sz="2800" b="1" cap="all" dirty="0" smtClean="0"/>
              <a:t>Студентите разсъждават върху информация. </a:t>
            </a:r>
            <a:endParaRPr lang="bg-BG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chemeClr val="accent1"/>
                </a:solidFill>
              </a:rPr>
              <a:t>Рефлексията</a:t>
            </a:r>
            <a:r>
              <a:rPr lang="ru-RU" dirty="0">
                <a:solidFill>
                  <a:schemeClr val="accent1"/>
                </a:solidFill>
              </a:rPr>
              <a:t> и </a:t>
            </a:r>
            <a:r>
              <a:rPr lang="ru-RU" dirty="0" err="1">
                <a:solidFill>
                  <a:schemeClr val="accent1"/>
                </a:solidFill>
              </a:rPr>
              <a:t>метапознанието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са</a:t>
            </a:r>
            <a:r>
              <a:rPr lang="ru-RU" dirty="0">
                <a:solidFill>
                  <a:schemeClr val="accent1"/>
                </a:solidFill>
              </a:rPr>
              <a:t> от </a:t>
            </a:r>
            <a:r>
              <a:rPr lang="ru-RU" dirty="0" err="1">
                <a:solidFill>
                  <a:schemeClr val="accent1"/>
                </a:solidFill>
              </a:rPr>
              <a:t>съществено</a:t>
            </a:r>
            <a:r>
              <a:rPr lang="ru-RU" dirty="0">
                <a:solidFill>
                  <a:schemeClr val="accent1"/>
                </a:solidFill>
              </a:rPr>
              <a:t> значение за </a:t>
            </a:r>
            <a:r>
              <a:rPr lang="ru-RU" dirty="0" err="1">
                <a:solidFill>
                  <a:schemeClr val="accent1"/>
                </a:solidFill>
              </a:rPr>
              <a:t>ученето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във</a:t>
            </a:r>
            <a:r>
              <a:rPr lang="ru-RU" dirty="0">
                <a:solidFill>
                  <a:schemeClr val="accent1"/>
                </a:solidFill>
              </a:rPr>
              <a:t> всяка обстановка, а в онлайн среда </a:t>
            </a:r>
            <a:r>
              <a:rPr lang="ru-RU" dirty="0" err="1" smtClean="0">
                <a:solidFill>
                  <a:schemeClr val="accent1"/>
                </a:solidFill>
              </a:rPr>
              <a:t>преподавателите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трябва</a:t>
            </a:r>
            <a:r>
              <a:rPr lang="ru-RU" dirty="0" smtClean="0">
                <a:solidFill>
                  <a:schemeClr val="accent1"/>
                </a:solidFill>
              </a:rPr>
              <a:t> да </a:t>
            </a:r>
            <a:r>
              <a:rPr lang="ru-RU" dirty="0" err="1" smtClean="0">
                <a:solidFill>
                  <a:schemeClr val="accent1"/>
                </a:solidFill>
              </a:rPr>
              <a:t>настояваме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студентите</a:t>
            </a:r>
            <a:r>
              <a:rPr lang="ru-RU" dirty="0" smtClean="0">
                <a:solidFill>
                  <a:schemeClr val="accent1"/>
                </a:solidFill>
              </a:rPr>
              <a:t> да </a:t>
            </a:r>
            <a:r>
              <a:rPr lang="ru-RU" dirty="0" err="1" smtClean="0">
                <a:solidFill>
                  <a:schemeClr val="accent1"/>
                </a:solidFill>
              </a:rPr>
              <a:t>разсъждават</a:t>
            </a:r>
            <a:r>
              <a:rPr lang="ru-RU" dirty="0">
                <a:solidFill>
                  <a:schemeClr val="accent1"/>
                </a:solidFill>
              </a:rPr>
              <a:t>. </a:t>
            </a:r>
            <a:r>
              <a:rPr lang="ru-RU" dirty="0" err="1" smtClean="0">
                <a:solidFill>
                  <a:schemeClr val="accent1"/>
                </a:solidFill>
              </a:rPr>
              <a:t>Когато</a:t>
            </a:r>
            <a:r>
              <a:rPr lang="ru-RU" dirty="0" smtClean="0">
                <a:solidFill>
                  <a:schemeClr val="accent1"/>
                </a:solidFill>
              </a:rPr>
              <a:t> се </a:t>
            </a:r>
            <a:r>
              <a:rPr lang="ru-RU" dirty="0" err="1" smtClean="0">
                <a:solidFill>
                  <a:schemeClr val="accent1"/>
                </a:solidFill>
              </a:rPr>
              <a:t>разсъждава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върху</a:t>
            </a:r>
            <a:r>
              <a:rPr lang="ru-RU" dirty="0" smtClean="0">
                <a:solidFill>
                  <a:schemeClr val="accent1"/>
                </a:solidFill>
              </a:rPr>
              <a:t> информация, многократно се </a:t>
            </a:r>
            <a:r>
              <a:rPr lang="ru-RU" dirty="0" err="1" smtClean="0">
                <a:solidFill>
                  <a:schemeClr val="accent1"/>
                </a:solidFill>
              </a:rPr>
              <a:t>надхвърля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разбирането</a:t>
            </a:r>
            <a:r>
              <a:rPr lang="ru-RU" dirty="0" smtClean="0">
                <a:solidFill>
                  <a:schemeClr val="accent1"/>
                </a:solidFill>
              </a:rPr>
              <a:t>, </a:t>
            </a:r>
            <a:r>
              <a:rPr lang="ru-RU" dirty="0" err="1" smtClean="0">
                <a:solidFill>
                  <a:schemeClr val="accent1"/>
                </a:solidFill>
              </a:rPr>
              <a:t>което</a:t>
            </a:r>
            <a:r>
              <a:rPr lang="ru-RU" dirty="0" smtClean="0">
                <a:solidFill>
                  <a:schemeClr val="accent1"/>
                </a:solidFill>
              </a:rPr>
              <a:t> се </a:t>
            </a:r>
            <a:r>
              <a:rPr lang="ru-RU" dirty="0" err="1" smtClean="0">
                <a:solidFill>
                  <a:schemeClr val="accent1"/>
                </a:solidFill>
              </a:rPr>
              <a:t>постига</a:t>
            </a:r>
            <a:r>
              <a:rPr lang="ru-RU" dirty="0" smtClean="0">
                <a:solidFill>
                  <a:schemeClr val="accent1"/>
                </a:solidFill>
              </a:rPr>
              <a:t> с </a:t>
            </a:r>
            <a:r>
              <a:rPr lang="ru-RU" dirty="0" err="1" smtClean="0">
                <a:solidFill>
                  <a:schemeClr val="accent1"/>
                </a:solidFill>
              </a:rPr>
              <a:t>ученето</a:t>
            </a:r>
            <a:r>
              <a:rPr lang="ru-RU" dirty="0" smtClean="0">
                <a:solidFill>
                  <a:schemeClr val="accent1"/>
                </a:solidFill>
              </a:rPr>
              <a:t> й - </a:t>
            </a:r>
            <a:r>
              <a:rPr lang="ru-RU" dirty="0" err="1">
                <a:solidFill>
                  <a:schemeClr val="accent1"/>
                </a:solidFill>
              </a:rPr>
              <a:t>такива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дейности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могат</a:t>
            </a:r>
            <a:r>
              <a:rPr lang="ru-RU" dirty="0" smtClean="0">
                <a:solidFill>
                  <a:schemeClr val="accent1"/>
                </a:solidFill>
              </a:rPr>
              <a:t> да </a:t>
            </a:r>
            <a:r>
              <a:rPr lang="ru-RU" dirty="0" err="1" smtClean="0">
                <a:solidFill>
                  <a:schemeClr val="accent1"/>
                </a:solidFill>
              </a:rPr>
              <a:t>бъдат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викторини</a:t>
            </a:r>
            <a:r>
              <a:rPr lang="ru-RU" dirty="0">
                <a:solidFill>
                  <a:schemeClr val="accent1"/>
                </a:solidFill>
              </a:rPr>
              <a:t>, </a:t>
            </a:r>
            <a:r>
              <a:rPr lang="ru-RU" dirty="0" err="1">
                <a:solidFill>
                  <a:schemeClr val="accent1"/>
                </a:solidFill>
              </a:rPr>
              <a:t>дискусионни</a:t>
            </a:r>
            <a:r>
              <a:rPr lang="ru-RU" dirty="0">
                <a:solidFill>
                  <a:schemeClr val="accent1"/>
                </a:solidFill>
              </a:rPr>
              <a:t> публикации, </a:t>
            </a:r>
            <a:r>
              <a:rPr lang="ru-RU" dirty="0" err="1">
                <a:solidFill>
                  <a:schemeClr val="accent1"/>
                </a:solidFill>
              </a:rPr>
              <a:t>подкасти</a:t>
            </a:r>
            <a:r>
              <a:rPr lang="ru-RU" dirty="0">
                <a:solidFill>
                  <a:schemeClr val="accent1"/>
                </a:solidFill>
              </a:rPr>
              <a:t> и </a:t>
            </a:r>
            <a:r>
              <a:rPr lang="ru-RU" dirty="0" err="1">
                <a:solidFill>
                  <a:schemeClr val="accent1"/>
                </a:solidFill>
              </a:rPr>
              <a:t>статии</a:t>
            </a:r>
            <a:r>
              <a:rPr lang="ru-RU" dirty="0">
                <a:solidFill>
                  <a:schemeClr val="accent1"/>
                </a:solidFill>
              </a:rPr>
              <a:t> с </a:t>
            </a:r>
            <a:r>
              <a:rPr lang="ru-RU" dirty="0" err="1" smtClean="0">
                <a:solidFill>
                  <a:schemeClr val="accent1"/>
                </a:solidFill>
              </a:rPr>
              <a:t>подкасти</a:t>
            </a:r>
            <a:r>
              <a:rPr lang="ru-RU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8582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cap="all" dirty="0"/>
              <a:t>5. </a:t>
            </a:r>
            <a:r>
              <a:rPr lang="bg-BG" sz="2400" b="1" cap="all" dirty="0" smtClean="0"/>
              <a:t>Обяснение на компетенциите. Защо учат  това!</a:t>
            </a:r>
            <a:r>
              <a:rPr lang="en-US" b="1" cap="all" dirty="0"/>
              <a:t/>
            </a:r>
            <a:br>
              <a:rPr lang="en-US" b="1" cap="all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solidFill>
                  <a:schemeClr val="accent1"/>
                </a:solidFill>
              </a:rPr>
              <a:t>Студентите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трябва</a:t>
            </a:r>
            <a:r>
              <a:rPr lang="ru-RU" dirty="0">
                <a:solidFill>
                  <a:schemeClr val="accent1"/>
                </a:solidFill>
              </a:rPr>
              <a:t> да </a:t>
            </a:r>
            <a:r>
              <a:rPr lang="ru-RU" dirty="0" err="1" smtClean="0">
                <a:solidFill>
                  <a:schemeClr val="accent1"/>
                </a:solidFill>
              </a:rPr>
              <a:t>имат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поглед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>
                <a:solidFill>
                  <a:schemeClr val="accent1"/>
                </a:solidFill>
              </a:rPr>
              <a:t>напред</a:t>
            </a:r>
            <a:r>
              <a:rPr lang="ru-RU" dirty="0">
                <a:solidFill>
                  <a:schemeClr val="accent1"/>
                </a:solidFill>
              </a:rPr>
              <a:t>, за да </a:t>
            </a:r>
            <a:r>
              <a:rPr lang="ru-RU" dirty="0" err="1">
                <a:solidFill>
                  <a:schemeClr val="accent1"/>
                </a:solidFill>
              </a:rPr>
              <a:t>разберат</a:t>
            </a:r>
            <a:r>
              <a:rPr lang="ru-RU" dirty="0">
                <a:solidFill>
                  <a:schemeClr val="accent1"/>
                </a:solidFill>
              </a:rPr>
              <a:t> как </a:t>
            </a:r>
            <a:r>
              <a:rPr lang="ru-RU" dirty="0" err="1" smtClean="0">
                <a:solidFill>
                  <a:schemeClr val="accent1"/>
                </a:solidFill>
              </a:rPr>
              <a:t>това</a:t>
            </a:r>
            <a:r>
              <a:rPr lang="ru-RU" dirty="0" smtClean="0">
                <a:solidFill>
                  <a:schemeClr val="accent1"/>
                </a:solidFill>
              </a:rPr>
              <a:t>, </a:t>
            </a:r>
            <a:r>
              <a:rPr lang="ru-RU" dirty="0" err="1" smtClean="0">
                <a:solidFill>
                  <a:schemeClr val="accent1"/>
                </a:solidFill>
              </a:rPr>
              <a:t>което</a:t>
            </a:r>
            <a:r>
              <a:rPr lang="ru-RU" dirty="0" smtClean="0">
                <a:solidFill>
                  <a:schemeClr val="accent1"/>
                </a:solidFill>
              </a:rPr>
              <a:t> учат </a:t>
            </a:r>
            <a:r>
              <a:rPr lang="ru-RU" dirty="0" err="1" smtClean="0">
                <a:solidFill>
                  <a:schemeClr val="accent1"/>
                </a:solidFill>
              </a:rPr>
              <a:t>ще</a:t>
            </a:r>
            <a:r>
              <a:rPr lang="ru-RU" dirty="0" smtClean="0">
                <a:solidFill>
                  <a:schemeClr val="accent1"/>
                </a:solidFill>
              </a:rPr>
              <a:t> им </a:t>
            </a:r>
            <a:r>
              <a:rPr lang="ru-RU" dirty="0" err="1" smtClean="0">
                <a:solidFill>
                  <a:schemeClr val="accent1"/>
                </a:solidFill>
              </a:rPr>
              <a:t>бъде</a:t>
            </a:r>
            <a:r>
              <a:rPr lang="ru-RU" dirty="0" smtClean="0">
                <a:solidFill>
                  <a:schemeClr val="accent1"/>
                </a:solidFill>
              </a:rPr>
              <a:t> полезно в </a:t>
            </a:r>
            <a:r>
              <a:rPr lang="ru-RU" dirty="0" err="1" smtClean="0">
                <a:solidFill>
                  <a:schemeClr val="accent1"/>
                </a:solidFill>
              </a:rPr>
              <a:t>предстоящата</a:t>
            </a:r>
            <a:r>
              <a:rPr lang="ru-RU" dirty="0" smtClean="0">
                <a:solidFill>
                  <a:schemeClr val="accent1"/>
                </a:solidFill>
              </a:rPr>
              <a:t> работа. </a:t>
            </a:r>
            <a:r>
              <a:rPr lang="ru-RU" dirty="0" err="1" smtClean="0">
                <a:solidFill>
                  <a:schemeClr val="accent1"/>
                </a:solidFill>
              </a:rPr>
              <a:t>Взаимовръзката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>
                <a:solidFill>
                  <a:schemeClr val="accent1"/>
                </a:solidFill>
              </a:rPr>
              <a:t>на  </a:t>
            </a:r>
            <a:r>
              <a:rPr lang="ru-RU" dirty="0" err="1" smtClean="0">
                <a:solidFill>
                  <a:schemeClr val="accent1"/>
                </a:solidFill>
              </a:rPr>
              <a:t>учебния</a:t>
            </a:r>
            <a:r>
              <a:rPr lang="ru-RU" dirty="0" smtClean="0">
                <a:solidFill>
                  <a:schemeClr val="accent1"/>
                </a:solidFill>
              </a:rPr>
              <a:t> материал по </a:t>
            </a:r>
            <a:r>
              <a:rPr lang="ru-RU" dirty="0">
                <a:solidFill>
                  <a:schemeClr val="accent1"/>
                </a:solidFill>
              </a:rPr>
              <a:t>курса </a:t>
            </a:r>
            <a:r>
              <a:rPr lang="ru-RU" dirty="0" err="1">
                <a:solidFill>
                  <a:schemeClr val="accent1"/>
                </a:solidFill>
              </a:rPr>
              <a:t>може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smtClean="0">
                <a:solidFill>
                  <a:schemeClr val="accent1"/>
                </a:solidFill>
              </a:rPr>
              <a:t>да се загуби </a:t>
            </a:r>
            <a:r>
              <a:rPr lang="ru-RU" dirty="0">
                <a:solidFill>
                  <a:schemeClr val="accent1"/>
                </a:solidFill>
              </a:rPr>
              <a:t>в онлайн формата, </a:t>
            </a:r>
            <a:r>
              <a:rPr lang="ru-RU" dirty="0" err="1">
                <a:solidFill>
                  <a:schemeClr val="accent1"/>
                </a:solidFill>
              </a:rPr>
              <a:t>така</a:t>
            </a:r>
            <a:r>
              <a:rPr lang="ru-RU" dirty="0">
                <a:solidFill>
                  <a:schemeClr val="accent1"/>
                </a:solidFill>
              </a:rPr>
              <a:t> че </a:t>
            </a:r>
            <a:r>
              <a:rPr lang="ru-RU" dirty="0" err="1" smtClean="0">
                <a:solidFill>
                  <a:schemeClr val="accent1"/>
                </a:solidFill>
              </a:rPr>
              <a:t>тази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връзка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трябва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>
                <a:solidFill>
                  <a:schemeClr val="accent1"/>
                </a:solidFill>
              </a:rPr>
              <a:t>да </a:t>
            </a:r>
            <a:r>
              <a:rPr lang="ru-RU" dirty="0" smtClean="0">
                <a:solidFill>
                  <a:schemeClr val="accent1"/>
                </a:solidFill>
              </a:rPr>
              <a:t>се </a:t>
            </a:r>
            <a:r>
              <a:rPr lang="ru-RU" dirty="0" err="1" smtClean="0">
                <a:solidFill>
                  <a:schemeClr val="accent1"/>
                </a:solidFill>
              </a:rPr>
              <a:t>посочи</a:t>
            </a:r>
            <a:r>
              <a:rPr lang="ru-RU" dirty="0" smtClean="0">
                <a:solidFill>
                  <a:schemeClr val="accent1"/>
                </a:solidFill>
              </a:rPr>
              <a:t> и </a:t>
            </a:r>
            <a:r>
              <a:rPr lang="ru-RU" dirty="0" err="1" smtClean="0">
                <a:solidFill>
                  <a:schemeClr val="accent1"/>
                </a:solidFill>
              </a:rPr>
              <a:t>направи</a:t>
            </a:r>
            <a:r>
              <a:rPr lang="ru-RU" dirty="0" smtClean="0">
                <a:solidFill>
                  <a:schemeClr val="accent1"/>
                </a:solidFill>
              </a:rPr>
              <a:t>, </a:t>
            </a:r>
            <a:r>
              <a:rPr lang="ru-RU" dirty="0" err="1">
                <a:solidFill>
                  <a:schemeClr val="accent1"/>
                </a:solidFill>
              </a:rPr>
              <a:t>така</a:t>
            </a:r>
            <a:r>
              <a:rPr lang="ru-RU" dirty="0">
                <a:solidFill>
                  <a:schemeClr val="accent1"/>
                </a:solidFill>
              </a:rPr>
              <a:t> че </a:t>
            </a:r>
            <a:r>
              <a:rPr lang="ru-RU" dirty="0" err="1">
                <a:solidFill>
                  <a:schemeClr val="accent1"/>
                </a:solidFill>
              </a:rPr>
              <a:t>студентите</a:t>
            </a:r>
            <a:r>
              <a:rPr lang="ru-RU" dirty="0">
                <a:solidFill>
                  <a:schemeClr val="accent1"/>
                </a:solidFill>
              </a:rPr>
              <a:t> да </a:t>
            </a:r>
            <a:r>
              <a:rPr lang="ru-RU" dirty="0" err="1">
                <a:solidFill>
                  <a:schemeClr val="accent1"/>
                </a:solidFill>
              </a:rPr>
              <a:t>могат</a:t>
            </a:r>
            <a:r>
              <a:rPr lang="ru-RU" dirty="0">
                <a:solidFill>
                  <a:schemeClr val="accent1"/>
                </a:solidFill>
              </a:rPr>
              <a:t> да видят как </a:t>
            </a:r>
            <a:r>
              <a:rPr lang="ru-RU" dirty="0" err="1" smtClean="0">
                <a:solidFill>
                  <a:schemeClr val="accent1"/>
                </a:solidFill>
              </a:rPr>
              <a:t>всичко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>
                <a:solidFill>
                  <a:schemeClr val="accent1"/>
                </a:solidFill>
              </a:rPr>
              <a:t>се </a:t>
            </a:r>
            <a:r>
              <a:rPr lang="ru-RU" dirty="0" err="1" smtClean="0">
                <a:solidFill>
                  <a:schemeClr val="accent1"/>
                </a:solidFill>
              </a:rPr>
              <a:t>свързва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err="1" smtClean="0">
                <a:solidFill>
                  <a:schemeClr val="accent1"/>
                </a:solidFill>
              </a:rPr>
              <a:t>заедно</a:t>
            </a:r>
            <a:r>
              <a:rPr lang="ru-RU" dirty="0" smtClean="0">
                <a:solidFill>
                  <a:schemeClr val="accent1"/>
                </a:solidFill>
              </a:rPr>
              <a:t> и служи.</a:t>
            </a:r>
            <a:endParaRPr lang="bg-B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0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5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 </a:t>
            </a:r>
            <a:r>
              <a:rPr lang="ru-RU" dirty="0"/>
              <a:t> </a:t>
            </a:r>
            <a:r>
              <a:rPr lang="ru-RU" dirty="0" err="1"/>
              <a:t>първите</a:t>
            </a:r>
            <a:r>
              <a:rPr lang="ru-RU" dirty="0"/>
              <a:t> впечатления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 smtClean="0"/>
              <a:t>изключително</a:t>
            </a:r>
            <a:r>
              <a:rPr lang="ru-RU" dirty="0" smtClean="0"/>
              <a:t> </a:t>
            </a:r>
            <a:r>
              <a:rPr lang="ru-RU" dirty="0" err="1" smtClean="0"/>
              <a:t>важни</a:t>
            </a:r>
            <a:r>
              <a:rPr lang="ru-RU" dirty="0" smtClean="0"/>
              <a:t>. </a:t>
            </a:r>
            <a:r>
              <a:rPr lang="ru-RU" dirty="0" err="1" smtClean="0"/>
              <a:t>създайте</a:t>
            </a:r>
            <a:r>
              <a:rPr lang="ru-RU" dirty="0" smtClean="0"/>
              <a:t> </a:t>
            </a:r>
            <a:r>
              <a:rPr lang="ru-RU" dirty="0"/>
              <a:t>среда, </a:t>
            </a:r>
            <a:r>
              <a:rPr lang="ru-RU" dirty="0" err="1"/>
              <a:t>която</a:t>
            </a:r>
            <a:r>
              <a:rPr lang="ru-RU" dirty="0"/>
              <a:t> </a:t>
            </a:r>
            <a:r>
              <a:rPr lang="ru-RU" dirty="0" err="1" smtClean="0"/>
              <a:t>отразява</a:t>
            </a:r>
            <a:r>
              <a:rPr lang="ru-RU" dirty="0" smtClean="0"/>
              <a:t> </a:t>
            </a:r>
            <a:r>
              <a:rPr lang="ru-RU" dirty="0" err="1"/>
              <a:t>вашата</a:t>
            </a:r>
            <a:r>
              <a:rPr lang="ru-RU" dirty="0"/>
              <a:t> </a:t>
            </a:r>
            <a:r>
              <a:rPr lang="ru-RU" dirty="0" err="1" smtClean="0"/>
              <a:t>личност</a:t>
            </a:r>
            <a:r>
              <a:rPr lang="ru-RU" dirty="0" smtClean="0"/>
              <a:t> </a:t>
            </a:r>
            <a:r>
              <a:rPr lang="ru-RU" dirty="0"/>
              <a:t>и как </a:t>
            </a:r>
            <a:r>
              <a:rPr lang="ru-RU" dirty="0" err="1"/>
              <a:t>искате</a:t>
            </a:r>
            <a:r>
              <a:rPr lang="ru-RU" dirty="0"/>
              <a:t> да </a:t>
            </a:r>
            <a:r>
              <a:rPr lang="ru-RU" dirty="0" err="1"/>
              <a:t>бъдете</a:t>
            </a:r>
            <a:r>
              <a:rPr lang="ru-RU" dirty="0"/>
              <a:t> </a:t>
            </a:r>
            <a:r>
              <a:rPr lang="ru-RU" dirty="0" err="1"/>
              <a:t>възприемани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32" y="863600"/>
            <a:ext cx="6176412" cy="5121275"/>
          </a:xfrm>
        </p:spPr>
      </p:pic>
    </p:spTree>
    <p:extLst>
      <p:ext uri="{BB962C8B-B14F-4D97-AF65-F5344CB8AC3E}">
        <p14:creationId xmlns:p14="http://schemas.microsoft.com/office/powerpoint/2010/main" val="1350812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38" y="1624393"/>
            <a:ext cx="3657600" cy="3599688"/>
          </a:xfrm>
        </p:spPr>
      </p:pic>
    </p:spTree>
    <p:extLst>
      <p:ext uri="{BB962C8B-B14F-4D97-AF65-F5344CB8AC3E}">
        <p14:creationId xmlns:p14="http://schemas.microsoft.com/office/powerpoint/2010/main" val="2648131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1797627"/>
          </a:xfrm>
        </p:spPr>
        <p:txBody>
          <a:bodyPr/>
          <a:lstStyle/>
          <a:p>
            <a:r>
              <a:rPr lang="bg-BG" dirty="0" smtClean="0"/>
              <a:t>5 трика за пред камера</a:t>
            </a:r>
            <a:br>
              <a:rPr lang="bg-BG" dirty="0" smtClean="0"/>
            </a:br>
            <a:endParaRPr lang="bg-BG" dirty="0"/>
          </a:p>
        </p:txBody>
      </p:sp>
      <p:pic>
        <p:nvPicPr>
          <p:cNvPr id="5" name="iHtmpbkGAc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38750" y="2143125"/>
            <a:ext cx="4572000" cy="257175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1" y="2712027"/>
            <a:ext cx="3006713" cy="310413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bg-BG" dirty="0" smtClean="0"/>
              <a:t>1. фокусирайте камерата!</a:t>
            </a:r>
          </a:p>
          <a:p>
            <a:pPr marL="342900" indent="-342900">
              <a:buFont typeface="+mj-lt"/>
              <a:buAutoNum type="arabicPeriod"/>
            </a:pPr>
            <a:r>
              <a:rPr lang="bg-BG" dirty="0" smtClean="0"/>
              <a:t>2. направете си сценарий, за да не заеквате</a:t>
            </a:r>
          </a:p>
          <a:p>
            <a:pPr marL="342900" indent="-342900">
              <a:buFont typeface="+mj-lt"/>
              <a:buAutoNum type="arabicPeriod"/>
            </a:pPr>
            <a:r>
              <a:rPr lang="bg-BG" dirty="0" smtClean="0"/>
              <a:t>3. споделяйте лични истории, така вие ще се почувствате по-добре, а студентите по ангажирани</a:t>
            </a:r>
          </a:p>
          <a:p>
            <a:pPr marL="342900" indent="-342900">
              <a:buFont typeface="+mj-lt"/>
              <a:buAutoNum type="arabicPeriod"/>
            </a:pPr>
            <a:r>
              <a:rPr lang="bg-BG" dirty="0" smtClean="0"/>
              <a:t>4. облечете се удобно, но внимавайте да няма пижами и халати</a:t>
            </a:r>
          </a:p>
          <a:p>
            <a:pPr marL="342900" indent="-342900">
              <a:buFont typeface="+mj-lt"/>
              <a:buAutoNum type="arabicPeriod"/>
            </a:pPr>
            <a:r>
              <a:rPr lang="bg-BG" dirty="0" smtClean="0"/>
              <a:t>5. учете се от грешките си и ги обсъждайте със студентите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https://youtu.be/iHtmpbkGAcg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219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https://blog.wiziq.com/5-online-teaching-techniques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https://www.pearsoned.com/9-strategies-for-effective-online-teaching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807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Обърнатата аудитория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353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Не буквално разбира се!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68738" y="1362681"/>
            <a:ext cx="7315200" cy="4123112"/>
          </a:xfrm>
        </p:spPr>
      </p:pic>
    </p:spTree>
    <p:extLst>
      <p:ext uri="{BB962C8B-B14F-4D97-AF65-F5344CB8AC3E}">
        <p14:creationId xmlns:p14="http://schemas.microsoft.com/office/powerpoint/2010/main" val="315592927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321</TotalTime>
  <Words>994</Words>
  <Application>Microsoft Office PowerPoint</Application>
  <PresentationFormat>Widescreen</PresentationFormat>
  <Paragraphs>50</Paragraphs>
  <Slides>21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Corbel</vt:lpstr>
      <vt:lpstr>Wingdings 2</vt:lpstr>
      <vt:lpstr>Frame</vt:lpstr>
      <vt:lpstr>PowerPoint Presentation</vt:lpstr>
      <vt:lpstr>PowerPoint Presentation</vt:lpstr>
      <vt:lpstr>PowerPoint Presentation</vt:lpstr>
      <vt:lpstr>  първите впечатления са изключително важни. създайте среда, която отразява вашата личност и как искате да бъдете възприемани.</vt:lpstr>
      <vt:lpstr>PowerPoint Presentation</vt:lpstr>
      <vt:lpstr>5 трика за пред камера </vt:lpstr>
      <vt:lpstr>PowerPoint Presentation</vt:lpstr>
      <vt:lpstr>Обърнатата аудитория</vt:lpstr>
      <vt:lpstr>Не буквално разбира се!</vt:lpstr>
      <vt:lpstr>Какво е „обърната класна стая“ (flipped classroom) </vt:lpstr>
      <vt:lpstr>Как точно се случва?!</vt:lpstr>
      <vt:lpstr>Друга възможност е:  игровият модел</vt:lpstr>
      <vt:lpstr>1. Адекватен учебен материал. </vt:lpstr>
      <vt:lpstr>https://youtu.be/BuB7IhWZnJs</vt:lpstr>
      <vt:lpstr>PowerPoint Presentation</vt:lpstr>
      <vt:lpstr>PowerPoint Presentation</vt:lpstr>
      <vt:lpstr>https://youtu.be/x0smq5ljlf4</vt:lpstr>
      <vt:lpstr>2. Изобилие от мултимедийни материали  </vt:lpstr>
      <vt:lpstr>3.Студентите да създават сами учебно съдържание – индивидуално или в колаборация. </vt:lpstr>
      <vt:lpstr>4. Студентите разсъждават върху информация. </vt:lpstr>
      <vt:lpstr>5. Обяснение на компетенциите. Защо учат  това!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Обърнатата аудитория</dc:title>
  <dc:creator>hristo chukurliev</dc:creator>
  <cp:lastModifiedBy>hristo chukurliev</cp:lastModifiedBy>
  <cp:revision>21</cp:revision>
  <dcterms:created xsi:type="dcterms:W3CDTF">2020-11-30T12:24:22Z</dcterms:created>
  <dcterms:modified xsi:type="dcterms:W3CDTF">2020-12-02T12:52:21Z</dcterms:modified>
</cp:coreProperties>
</file>