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3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0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3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6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7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3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4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1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1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2E4C-DDDF-4FC5-8146-1E3138BC129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C1BF-834E-4A85-A78B-34DF6FEC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4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908719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3200" dirty="0" smtClean="0"/>
              <a:t>ВРЪЗКИТЕ МЕЖДУ АНАТОЛИЯ И КОНТИНЕНТАЛНА ГЪРЦИЯ ПРЕЗ ІІ ХИЛЯДОЛЕТИЕ ПР. ХР.</a:t>
            </a:r>
          </a:p>
          <a:p>
            <a:pPr>
              <a:lnSpc>
                <a:spcPct val="150000"/>
              </a:lnSpc>
            </a:pPr>
            <a:endParaRPr lang="bg-BG" sz="3200" dirty="0" smtClean="0"/>
          </a:p>
          <a:p>
            <a:pPr>
              <a:lnSpc>
                <a:spcPct val="150000"/>
              </a:lnSpc>
            </a:pPr>
            <a:r>
              <a:rPr lang="bg-BG" sz="3200" dirty="0" smtClean="0"/>
              <a:t>ГРЪЦКИТЕ МИГРАЦИИ КЪМ АНАТОЛИЯ ПРЕЗ „ТЪМНИТЕ ВЕКОВЕ“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345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828800" y="722313"/>
            <a:ext cx="5486400" cy="613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altLang="en-US" sz="3200"/>
              <a:t>линейно писмо Б </a:t>
            </a:r>
            <a:r>
              <a:rPr lang="en-US" altLang="en-US" sz="3200"/>
              <a:t>(Linear B)</a:t>
            </a:r>
            <a:endParaRPr lang="bg-BG" altLang="en-US" sz="3200"/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1"/>
              <a:t>a-si-wi-ja</a:t>
            </a:r>
            <a:r>
              <a:rPr lang="en-US" altLang="en-US" sz="2800"/>
              <a:t> – PY Fr1206 - </a:t>
            </a:r>
            <a:r>
              <a:rPr lang="bg-BG" altLang="en-US" sz="2800"/>
              <a:t>Азия</a:t>
            </a:r>
            <a:endParaRPr lang="en-US" altLang="en-US" sz="2800"/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1"/>
              <a:t>a-si-wi-jo</a:t>
            </a:r>
            <a:r>
              <a:rPr lang="en-US" altLang="en-US" sz="2800"/>
              <a:t> – KN Df 1469, PY Cn 285 –</a:t>
            </a:r>
            <a:r>
              <a:rPr lang="bg-BG" altLang="en-US" sz="2800"/>
              <a:t> гръц.</a:t>
            </a:r>
            <a:r>
              <a:rPr lang="en-US" altLang="en-US" sz="2800"/>
              <a:t> Asios</a:t>
            </a:r>
            <a:r>
              <a:rPr lang="bg-BG" altLang="en-US" sz="2800"/>
              <a:t> – Азиос - ЛИ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1"/>
              <a:t>i-ja-wo-ne</a:t>
            </a:r>
            <a:r>
              <a:rPr lang="en-US" altLang="en-US" sz="2800"/>
              <a:t> – KN B 164 - </a:t>
            </a:r>
            <a:r>
              <a:rPr lang="en-US" altLang="en-US" sz="2800" b="1" i="1"/>
              <a:t>Iawones</a:t>
            </a:r>
            <a:r>
              <a:rPr lang="bg-BG" altLang="en-US" sz="2800"/>
              <a:t>?</a:t>
            </a:r>
            <a:r>
              <a:rPr lang="en-US" altLang="en-US" sz="2800"/>
              <a:t> – </a:t>
            </a:r>
            <a:r>
              <a:rPr lang="bg-BG" altLang="en-US" sz="2800"/>
              <a:t>гръц. </a:t>
            </a:r>
            <a:r>
              <a:rPr lang="en-US" altLang="en-US" sz="2800" b="1" i="1"/>
              <a:t>Iaones</a:t>
            </a:r>
            <a:r>
              <a:rPr lang="en-US" altLang="en-US" sz="2800"/>
              <a:t>: </a:t>
            </a:r>
            <a:r>
              <a:rPr lang="bg-BG" altLang="en-US" sz="2800"/>
              <a:t>Омир, </a:t>
            </a:r>
            <a:r>
              <a:rPr lang="bg-BG" altLang="en-US" sz="2800" i="1"/>
              <a:t>Илиада</a:t>
            </a:r>
            <a:r>
              <a:rPr lang="bg-BG" altLang="en-US" sz="2800"/>
              <a:t> </a:t>
            </a:r>
            <a:r>
              <a:rPr lang="en-US" altLang="en-US" sz="2800"/>
              <a:t>13.685</a:t>
            </a:r>
            <a:r>
              <a:rPr lang="bg-BG" altLang="en-US" sz="2800"/>
              <a:t> – йонийци 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1"/>
              <a:t>mi-ra-ti-ja</a:t>
            </a:r>
            <a:r>
              <a:rPr lang="en-US" altLang="en-US" sz="2800"/>
              <a:t> –</a:t>
            </a:r>
            <a:r>
              <a:rPr lang="bg-BG" altLang="en-US" sz="2800"/>
              <a:t> </a:t>
            </a:r>
            <a:r>
              <a:rPr lang="en-US" altLang="en-US" sz="2800"/>
              <a:t>PY Aa 798, Ab 573 – </a:t>
            </a:r>
            <a:r>
              <a:rPr lang="bg-BG" altLang="en-US" sz="2800"/>
              <a:t>гръц. </a:t>
            </a:r>
            <a:r>
              <a:rPr lang="en-US" altLang="en-US" sz="2800"/>
              <a:t>Milatiai – </a:t>
            </a:r>
            <a:r>
              <a:rPr lang="bg-BG" altLang="en-US" sz="2800"/>
              <a:t>жени от Милет</a:t>
            </a:r>
          </a:p>
          <a:p>
            <a:pPr eaLnBrk="1" hangingPunct="1">
              <a:spcBef>
                <a:spcPct val="50000"/>
              </a:spcBef>
            </a:pPr>
            <a:endParaRPr lang="bg-BG" altLang="en-US" sz="2800"/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82689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87450" y="157163"/>
            <a:ext cx="6781800" cy="67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Tr</a:t>
            </a:r>
            <a:r>
              <a:rPr lang="en-US" altLang="en-US" sz="2800" i="1">
                <a:cs typeface="Arial" charset="0"/>
              </a:rPr>
              <a:t>ō</a:t>
            </a:r>
            <a:r>
              <a:rPr lang="en-US" altLang="en-US" sz="2800" i="1"/>
              <a:t>s, Tr</a:t>
            </a:r>
            <a:r>
              <a:rPr lang="en-US" altLang="en-US" sz="2800" i="1">
                <a:cs typeface="Arial" charset="0"/>
              </a:rPr>
              <a:t>ōï</a:t>
            </a:r>
            <a:r>
              <a:rPr lang="en-US" altLang="en-US" sz="2800" i="1"/>
              <a:t>a</a:t>
            </a:r>
            <a:r>
              <a:rPr lang="en-US" altLang="en-US" sz="2800"/>
              <a:t> – </a:t>
            </a:r>
            <a:r>
              <a:rPr lang="bg-BG" altLang="en-US" sz="2800"/>
              <a:t>два пъти в таблички от Пилос и веднъж в Кносос;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Imrios</a:t>
            </a:r>
            <a:r>
              <a:rPr lang="en-US" altLang="en-US" sz="2800"/>
              <a:t> – </a:t>
            </a:r>
            <a:r>
              <a:rPr lang="bg-BG" altLang="en-US" sz="2800"/>
              <a:t>“Мъж от Имриос” – о-в Имброс – веднъж в Кносос;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Lamniai</a:t>
            </a:r>
            <a:r>
              <a:rPr lang="en-US" altLang="en-US" sz="2800"/>
              <a:t> – </a:t>
            </a:r>
            <a:r>
              <a:rPr lang="bg-BG" altLang="en-US" sz="2800"/>
              <a:t>“Жени от Лемнос” – неколкократно засвидетелствани в Пилос;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Knidiai</a:t>
            </a:r>
            <a:r>
              <a:rPr lang="en-US" altLang="en-US" sz="2800"/>
              <a:t> – </a:t>
            </a:r>
            <a:r>
              <a:rPr lang="bg-BG" altLang="en-US" sz="2800"/>
              <a:t>“Жени от Книдос”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a</a:t>
            </a:r>
            <a:r>
              <a:rPr lang="bg-BG" altLang="en-US" sz="2800" i="1"/>
              <a:t> 3-</a:t>
            </a:r>
            <a:r>
              <a:rPr lang="en-US" altLang="en-US" sz="2800" i="1"/>
              <a:t>wo</a:t>
            </a:r>
            <a:r>
              <a:rPr lang="bg-BG" altLang="en-US" sz="2800" i="1"/>
              <a:t>-</a:t>
            </a:r>
            <a:r>
              <a:rPr lang="en-US" altLang="en-US" sz="2800" i="1"/>
              <a:t>re</a:t>
            </a:r>
            <a:r>
              <a:rPr lang="bg-BG" altLang="en-US" sz="2800" i="1"/>
              <a:t>-</a:t>
            </a:r>
            <a:r>
              <a:rPr lang="en-US" altLang="en-US" sz="2800" i="1"/>
              <a:t>u</a:t>
            </a:r>
            <a:r>
              <a:rPr lang="bg-BG" altLang="en-US" sz="2800" i="1"/>
              <a:t>-</a:t>
            </a:r>
            <a:r>
              <a:rPr lang="en-US" altLang="en-US" sz="2800" i="1"/>
              <a:t>si</a:t>
            </a:r>
            <a:r>
              <a:rPr lang="en-US" altLang="en-US" sz="2800"/>
              <a:t> </a:t>
            </a:r>
            <a:r>
              <a:rPr lang="bg-BG" altLang="en-US" sz="2800"/>
              <a:t>– от Кносос – дат. пад., мн. ч. “еолийци”?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1"/>
              <a:t>Di-wo-nu-so-jo</a:t>
            </a:r>
            <a:r>
              <a:rPr lang="en-US" altLang="en-US" sz="2800"/>
              <a:t> – PY Xa 102 – </a:t>
            </a:r>
            <a:r>
              <a:rPr lang="bg-BG" altLang="en-US" sz="2800"/>
              <a:t>род. падеж - Дионисов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73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403350" y="981075"/>
            <a:ext cx="6481763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Y</a:t>
            </a:r>
            <a:r>
              <a:rPr lang="en-US" altLang="en-US" sz="2800">
                <a:cs typeface="Arial" charset="0"/>
              </a:rPr>
              <a:t>â</a:t>
            </a:r>
            <a:r>
              <a:rPr lang="en-US" altLang="en-US" sz="2800"/>
              <a:t>w(a)naya – Y</a:t>
            </a:r>
            <a:r>
              <a:rPr lang="en-US" altLang="en-US" sz="2800">
                <a:cs typeface="Arial" charset="0"/>
              </a:rPr>
              <a:t>â</a:t>
            </a:r>
            <a:r>
              <a:rPr lang="en-US" altLang="en-US" sz="2800"/>
              <a:t>wan – </a:t>
            </a:r>
            <a:r>
              <a:rPr lang="bg-BG" altLang="en-US" sz="2800"/>
              <a:t>в асирийски текстове от края на 8 и 7 в. пр. Хр., извеждано то семитското “остров, бряг” или “море”</a:t>
            </a:r>
          </a:p>
          <a:p>
            <a:pPr eaLnBrk="1" hangingPunct="1">
              <a:spcBef>
                <a:spcPct val="50000"/>
              </a:spcBef>
            </a:pPr>
            <a:r>
              <a:rPr lang="bg-BG" altLang="en-US" sz="2800"/>
              <a:t>- Употребява се в по-широк смисъл – често се включват жители на Киликия, Кипър и някои от островите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30519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Graeco_Pers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80" r="63850" b="-583"/>
          <a:stretch>
            <a:fillRect/>
          </a:stretch>
        </p:blipFill>
        <p:spPr bwMode="auto">
          <a:xfrm>
            <a:off x="0" y="0"/>
            <a:ext cx="4176713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 descr="GrDialec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1"/>
          <a:stretch>
            <a:fillRect/>
          </a:stretch>
        </p:blipFill>
        <p:spPr bwMode="auto">
          <a:xfrm>
            <a:off x="4140200" y="2871788"/>
            <a:ext cx="50038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0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map-Greec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223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007</dc:creator>
  <cp:lastModifiedBy>007</cp:lastModifiedBy>
  <cp:revision>3</cp:revision>
  <dcterms:created xsi:type="dcterms:W3CDTF">2020-11-19T08:15:05Z</dcterms:created>
  <dcterms:modified xsi:type="dcterms:W3CDTF">2020-11-19T09:03:38Z</dcterms:modified>
</cp:coreProperties>
</file>