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65" r:id="rId4"/>
    <p:sldId id="258" r:id="rId5"/>
    <p:sldId id="259" r:id="rId6"/>
    <p:sldId id="271" r:id="rId7"/>
    <p:sldId id="272" r:id="rId8"/>
    <p:sldId id="273" r:id="rId9"/>
    <p:sldId id="274" r:id="rId10"/>
    <p:sldId id="268" r:id="rId11"/>
    <p:sldId id="280" r:id="rId12"/>
    <p:sldId id="279" r:id="rId13"/>
    <p:sldId id="261" r:id="rId14"/>
    <p:sldId id="262" r:id="rId15"/>
    <p:sldId id="283" r:id="rId16"/>
    <p:sldId id="284" r:id="rId17"/>
    <p:sldId id="285" r:id="rId18"/>
    <p:sldId id="286" r:id="rId19"/>
    <p:sldId id="263" r:id="rId20"/>
    <p:sldId id="264" r:id="rId21"/>
    <p:sldId id="269" r:id="rId22"/>
    <p:sldId id="278" r:id="rId23"/>
    <p:sldId id="294" r:id="rId24"/>
    <p:sldId id="295" r:id="rId25"/>
    <p:sldId id="296" r:id="rId26"/>
    <p:sldId id="297" r:id="rId27"/>
    <p:sldId id="288" r:id="rId28"/>
    <p:sldId id="287" r:id="rId29"/>
    <p:sldId id="290" r:id="rId30"/>
    <p:sldId id="291" r:id="rId31"/>
    <p:sldId id="292" r:id="rId32"/>
    <p:sldId id="293" r:id="rId33"/>
    <p:sldId id="276" r:id="rId3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AC67B-4514-4BCB-B540-B5D284284438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F5735-D636-47A4-8AC7-374149C622A0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916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749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709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0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193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93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310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5AD4E-728C-45D9-882D-B65A493A23D0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3D02A-D719-48B6-9330-C3FE08E9EEC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270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BB8FA-0AAA-48A7-BD50-5D8F669738B4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AED74-90A3-4C65-B4D8-79F8F43776A7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7305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bg-B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A088-C5CB-4AA6-92A4-95E2B13C987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981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D9F66-A2D5-4C56-A1B4-107CE8400824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FD272-101B-4A65-890E-831E5422F23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899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20241-13C2-4958-96D8-CE333D290A59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E19AD-9034-4EF6-A24C-F05A351D75B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5245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29154-0825-4EB1-BFE8-7A81508908D7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B0449-268A-4B1B-B043-54E375A6B8D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89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EEE63-2A26-49A8-872A-7532D0699B8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669C-C338-4034-B06C-99814323E40F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75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39B2A-2EFB-4B30-BD04-66BF09A4811E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9CE5B-5B11-42CC-80E0-EF347BE1F66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8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A38FF-D474-456E-8D1C-D836B5C79CB9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F2ACB-BE40-4547-A4F3-C72816A125C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51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2682A-C49E-423F-8860-F5048DA489A2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6747-7707-405D-97D0-EBAB75A6FBFB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2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4576F-1561-4089-A089-C710969D8369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AFF8E-80D9-4CB2-8777-52C3749BC837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4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949C8A8-9AD8-4DA0-92C2-01989D227445}" type="datetimeFigureOut">
              <a:rPr lang="bg-BG" smtClean="0"/>
              <a:pPr>
                <a:defRPr/>
              </a:pPr>
              <a:t>27.2.2024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BC078D-C350-4978-9532-02AA1F8316F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2369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pri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6480048" cy="230124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POLB 285 </a:t>
            </a:r>
            <a:r>
              <a:rPr lang="bg-BG" sz="3200" dirty="0" smtClean="0"/>
              <a:t>ЕС</a:t>
            </a:r>
            <a:r>
              <a:rPr lang="en-US" sz="3200" dirty="0" smtClean="0"/>
              <a:t> </a:t>
            </a:r>
            <a:r>
              <a:rPr lang="bg-BG" sz="3200" dirty="0" smtClean="0"/>
              <a:t>в глобалната политика</a:t>
            </a:r>
            <a:endParaRPr lang="bg-BG" sz="3200" dirty="0"/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2209800"/>
          </a:xfrm>
        </p:spPr>
        <p:txBody>
          <a:bodyPr>
            <a:normAutofit lnSpcReduction="10000"/>
          </a:bodyPr>
          <a:lstStyle/>
          <a:p>
            <a:pPr marR="0" algn="ctr" eaLnBrk="1" hangingPunct="1"/>
            <a:r>
              <a:rPr lang="bg-BG" altLang="bg-BG" sz="2400" i="1" dirty="0" smtClean="0"/>
              <a:t>Тема 1: </a:t>
            </a:r>
          </a:p>
          <a:p>
            <a:pPr marR="0" algn="ctr" eaLnBrk="1" hangingPunct="1"/>
            <a:r>
              <a:rPr lang="bg-BG" altLang="bg-BG" sz="2400" i="1" dirty="0" smtClean="0"/>
              <a:t>Подходи за оценка на значимост в международната среда.</a:t>
            </a:r>
          </a:p>
          <a:p>
            <a:pPr marR="0" algn="ctr" eaLnBrk="1" hangingPunct="1"/>
            <a:endParaRPr lang="bg-BG" altLang="bg-BG" i="1" dirty="0" smtClean="0"/>
          </a:p>
          <a:p>
            <a:pPr marR="0" algn="ctr" eaLnBrk="1" hangingPunct="1"/>
            <a:r>
              <a:rPr lang="bg-BG" altLang="bg-BG" sz="2000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0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0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g-BG" altLang="bg-BG" sz="2400" dirty="0" smtClean="0"/>
              <a:t>Икономически потенциал структура на икономиката</a:t>
            </a:r>
          </a:p>
        </p:txBody>
      </p:sp>
      <p:graphicFrame>
        <p:nvGraphicFramePr>
          <p:cNvPr id="19987" name="Group 531"/>
          <p:cNvGraphicFramePr>
            <a:graphicFrameLocks noGrp="1"/>
          </p:cNvGraphicFramePr>
          <p:nvPr>
            <p:ph sz="half" idx="13"/>
          </p:nvPr>
        </p:nvGraphicFramePr>
        <p:xfrm>
          <a:off x="3924300" y="1600200"/>
          <a:ext cx="4968875" cy="4565653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Държава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Услуги % от БНП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Индустрия % от БНП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Селско стопанство% БНП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78.5%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Китай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Япония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73.3%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28.4%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Германия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26.9%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Обединено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кралство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23.6%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Русия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56.3%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Франция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77.3%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Бразилия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30.8%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Италия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69.3%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965" name="Group 509"/>
          <p:cNvGraphicFramePr>
            <a:graphicFrameLocks noGrp="1"/>
          </p:cNvGraphicFramePr>
          <p:nvPr>
            <p:ph sz="quarter" idx="4"/>
          </p:nvPr>
        </p:nvGraphicFramePr>
        <p:xfrm>
          <a:off x="457200" y="1600200"/>
          <a:ext cx="3322638" cy="4525967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Държава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БНП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$13,860,000,000,000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Китай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$7,043,000,000,000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Япония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$4,305,000,000,000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$2,965,000,000,000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Германия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$2,833,000,000,000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Обединено кралство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$2,147,000,000,000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Русия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$2,076,000,000,000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Франция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$2,067,000,000,000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Бразилия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$1,838,000,000,000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Италия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$1,800,000,000,000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 eaLnBrk="1" hangingPunct="1"/>
            <a:r>
              <a:rPr lang="bg-BG" altLang="bg-BG" sz="2400" dirty="0" smtClean="0"/>
              <a:t>Икономически потенциал инвестиции в И</a:t>
            </a:r>
            <a:r>
              <a:rPr lang="en-US" altLang="bg-BG" sz="2400" dirty="0" smtClean="0"/>
              <a:t>&amp;</a:t>
            </a:r>
            <a:r>
              <a:rPr lang="bg-BG" altLang="bg-BG" sz="2400" dirty="0" smtClean="0"/>
              <a:t>Р</a:t>
            </a:r>
          </a:p>
        </p:txBody>
      </p:sp>
      <p:graphicFrame>
        <p:nvGraphicFramePr>
          <p:cNvPr id="25759" name="Group 15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43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световен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БНП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световни инвестиции в И&amp;Р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И&amp;Р/БНП 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САЩ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Русия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Латинска Америка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14" y="172139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bg-BG" altLang="bg-BG" sz="2400" dirty="0" smtClean="0"/>
              <a:t>Икономически потенциал инвестиции в И</a:t>
            </a:r>
            <a:r>
              <a:rPr lang="en-US" altLang="bg-BG" sz="2400" dirty="0" smtClean="0"/>
              <a:t>&amp;</a:t>
            </a:r>
            <a:r>
              <a:rPr lang="bg-BG" altLang="bg-BG" sz="2400" dirty="0" smtClean="0"/>
              <a:t>Р</a:t>
            </a:r>
            <a:endParaRPr lang="bg-BG" sz="2400" dirty="0"/>
          </a:p>
        </p:txBody>
      </p:sp>
      <p:pic>
        <p:nvPicPr>
          <p:cNvPr id="4" name="Picture 3" descr="RandD investments 1996 to 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477214" cy="3045030"/>
          </a:xfrm>
          <a:prstGeom prst="rect">
            <a:avLst/>
          </a:prstGeom>
        </p:spPr>
      </p:pic>
      <p:pic>
        <p:nvPicPr>
          <p:cNvPr id="5" name="Picture 4" descr="RandD Ivestments 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14400"/>
            <a:ext cx="4572000" cy="3045030"/>
          </a:xfrm>
          <a:prstGeom prst="rect">
            <a:avLst/>
          </a:prstGeom>
        </p:spPr>
      </p:pic>
      <p:pic>
        <p:nvPicPr>
          <p:cNvPr id="6" name="Picture 5" descr="Projection of RandD investments trends to 2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959430"/>
            <a:ext cx="7772400" cy="28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28"/>
            <a:ext cx="9144000" cy="64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8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0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bg-BG" altLang="bg-BG" sz="2400" smtClean="0"/>
              <a:t>Критерии за военен потенциал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4"/>
            <a:ext cx="8229600" cy="4860924"/>
          </a:xfrm>
        </p:spPr>
        <p:txBody>
          <a:bodyPr/>
          <a:lstStyle/>
          <a:p>
            <a:pPr eaLnBrk="1" hangingPunct="1"/>
            <a:endParaRPr lang="bg-BG" altLang="bg-BG" sz="1400" dirty="0" smtClean="0"/>
          </a:p>
          <a:p>
            <a:pPr eaLnBrk="1" hangingPunct="1"/>
            <a:r>
              <a:rPr lang="bg-BG" altLang="bg-BG" dirty="0" smtClean="0"/>
              <a:t>Разходи за отбрана</a:t>
            </a:r>
          </a:p>
          <a:p>
            <a:pPr eaLnBrk="1" hangingPunct="1"/>
            <a:endParaRPr lang="bg-BG" altLang="bg-BG" sz="1400" dirty="0" smtClean="0"/>
          </a:p>
          <a:p>
            <a:pPr eaLnBrk="1" hangingPunct="1"/>
            <a:r>
              <a:rPr lang="bg-BG" altLang="bg-BG" dirty="0" smtClean="0"/>
              <a:t>Численост на армия и техника</a:t>
            </a:r>
          </a:p>
          <a:p>
            <a:pPr eaLnBrk="1" hangingPunct="1"/>
            <a:endParaRPr lang="bg-BG" altLang="bg-BG" sz="1400" dirty="0" smtClean="0"/>
          </a:p>
          <a:p>
            <a:pPr eaLnBrk="1" hangingPunct="1"/>
            <a:r>
              <a:rPr lang="bg-BG" altLang="bg-BG" dirty="0" smtClean="0"/>
              <a:t>Технологично ниво</a:t>
            </a:r>
          </a:p>
          <a:p>
            <a:pPr eaLnBrk="1" hangingPunct="1"/>
            <a:endParaRPr lang="bg-BG" altLang="bg-BG" sz="1400" dirty="0" smtClean="0"/>
          </a:p>
          <a:p>
            <a:pPr eaLnBrk="1" hangingPunct="1"/>
            <a:r>
              <a:rPr lang="bg-BG" altLang="bg-BG" dirty="0" smtClean="0"/>
              <a:t>Мобилност и възможност за намеса и водене на военни действия</a:t>
            </a:r>
          </a:p>
          <a:p>
            <a:pPr eaLnBrk="1" hangingPunct="1">
              <a:buFontTx/>
              <a:buNone/>
            </a:pPr>
            <a:endParaRPr lang="bg-BG" alt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 eaLnBrk="1" hangingPunct="1"/>
            <a:r>
              <a:rPr lang="bg-BG" altLang="bg-BG" sz="2800" smtClean="0"/>
              <a:t>Цел на лекцията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Да зададе разбиране за:</a:t>
            </a:r>
          </a:p>
          <a:p>
            <a:pPr eaLnBrk="1" hangingPunct="1">
              <a:buFont typeface="Wingdings" pitchFamily="2" charset="2"/>
              <a:buChar char="v"/>
            </a:pPr>
            <a:endParaRPr lang="bg-BG" altLang="bg-BG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bg-BG" altLang="bg-BG" sz="2400" dirty="0" smtClean="0"/>
              <a:t>как се определя значимост или лидерство в системата на международните отношения</a:t>
            </a:r>
          </a:p>
          <a:p>
            <a:pPr eaLnBrk="1" hangingPunct="1">
              <a:buFont typeface="Wingdings" pitchFamily="2" charset="2"/>
              <a:buChar char="v"/>
            </a:pPr>
            <a:endParaRPr lang="bg-BG" altLang="bg-BG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bg-BG" altLang="bg-BG" u="sng" dirty="0" smtClean="0"/>
              <a:t>Принципно не еднозначен въпрос:</a:t>
            </a:r>
          </a:p>
          <a:p>
            <a:pPr eaLnBrk="1" hangingPunct="1">
              <a:buFont typeface="Wingdings 2" pitchFamily="18" charset="2"/>
              <a:buNone/>
            </a:pPr>
            <a:endParaRPr lang="bg-BG" altLang="bg-BG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bg-BG" altLang="bg-BG" sz="2000" i="1" dirty="0" smtClean="0"/>
              <a:t>Съществуват различни разбирания/школи/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bg-BG" altLang="bg-BG" sz="2000" i="1" dirty="0" smtClean="0"/>
              <a:t>Процесите в международната среда са динамични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bg-BG" altLang="bg-BG" sz="2000" i="1" dirty="0" smtClean="0"/>
              <a:t>ЕС е политическа система или актьор, който е в “процес на постоянно конструиране”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ountry-distribution-2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958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usbases200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0575"/>
            <a:ext cx="49323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orqj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orqjija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2116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5"/>
            <a:ext cx="4572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5248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military-expenditures-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656" y="3429000"/>
            <a:ext cx="6248400" cy="3200400"/>
          </a:xfrm>
          <a:prstGeom prst="rect">
            <a:avLst/>
          </a:prstGeom>
        </p:spPr>
      </p:pic>
      <p:pic>
        <p:nvPicPr>
          <p:cNvPr id="3" name="Picture 2" descr="MB2015 Defence budgets and expendi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528" y="97536"/>
            <a:ext cx="6010656" cy="333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" y="30678"/>
            <a:ext cx="9117033" cy="68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3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2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60" y="920398"/>
            <a:ext cx="4482440" cy="4952492"/>
          </a:xfrm>
        </p:spPr>
        <p:txBody>
          <a:bodyPr>
            <a:normAutofit/>
          </a:bodyPr>
          <a:lstStyle/>
          <a:p>
            <a:pPr lvl="0" algn="l">
              <a:lnSpc>
                <a:spcPct val="112000"/>
              </a:lnSpc>
              <a:spcBef>
                <a:spcPts val="900"/>
              </a:spcBef>
            </a:pPr>
            <a:r>
              <a:rPr lang="bg-BG" sz="22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Значение:</a:t>
            </a:r>
            <a:r>
              <a:rPr lang="en-US" sz="17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/>
            </a:r>
            <a:br>
              <a:rPr lang="en-US" sz="17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en-US" sz="17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/>
            </a:r>
            <a:br>
              <a:rPr lang="en-US" sz="17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bg-BG" sz="16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Способност </a:t>
            </a:r>
            <a: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и възможности да прилагаш навременно и в необходимата степен военна сила извън собствените си граници, за да влияеш на събития.</a:t>
            </a:r>
            <a:b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/>
            </a:r>
            <a:b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Обикновено това се свързва с наличието на различни по своя вид военни бази извън границите на конкретната държава.</a:t>
            </a:r>
            <a:b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/>
            </a:r>
            <a:b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r>
              <a:rPr lang="bg-BG" sz="16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В момента 15 държави разполагат с военни бази извън своята територия</a:t>
            </a:r>
            <a:r>
              <a:rPr lang="bg-BG" sz="11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  <a:t>:</a:t>
            </a:r>
            <a:br>
              <a:rPr lang="bg-BG" sz="1100" i="0" dirty="0">
                <a:solidFill>
                  <a:prstClr val="black">
                    <a:lumMod val="85000"/>
                    <a:lumOff val="15000"/>
                  </a:prstClr>
                </a:solidFill>
                <a:latin typeface="Corbel" panose="020B0503020204020204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0" y="920398"/>
            <a:ext cx="3771899" cy="5303824"/>
          </a:xfrm>
        </p:spPr>
        <p:txBody>
          <a:bodyPr/>
          <a:lstStyle/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САЩ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Великобритания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Франция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Италия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Индия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Русия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Китай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Япония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Турция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Германия 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Сингапур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ОАЕ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Пакистан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Австралия</a:t>
            </a:r>
          </a:p>
          <a:p>
            <a:pPr marL="0" lvl="0" indent="0" algn="ctr">
              <a:buNone/>
            </a:pP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Гърция</a:t>
            </a:r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Military power projection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8956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70648" cy="60960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САЩ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5" y="990600"/>
            <a:ext cx="88634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1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" y="870712"/>
            <a:ext cx="9069795" cy="58348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8768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САЩ - Русия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71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1628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Великобритания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8" y="1219200"/>
            <a:ext cx="8875882" cy="54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2950"/>
          </a:xfrm>
        </p:spPr>
        <p:txBody>
          <a:bodyPr/>
          <a:lstStyle/>
          <a:p>
            <a:pPr algn="ctr" eaLnBrk="1" hangingPunct="1"/>
            <a:r>
              <a:rPr lang="bg-BG" altLang="bg-BG" sz="2400" dirty="0" smtClean="0">
                <a:latin typeface="Arial" charset="0"/>
              </a:rPr>
              <a:t>Подходи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495300" indent="-495300" eaLnBrk="1" hangingPunct="1">
              <a:buFontTx/>
              <a:buChar char="•"/>
            </a:pPr>
            <a:r>
              <a:rPr lang="bg-BG" altLang="bg-BG" dirty="0" smtClean="0">
                <a:latin typeface="Arial" charset="0"/>
              </a:rPr>
              <a:t>Реализъм: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bg-BG" altLang="bg-BG" sz="1800" i="1" dirty="0" smtClean="0">
                <a:latin typeface="Arial" charset="0"/>
              </a:rPr>
              <a:t>държавно центриран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en-US" altLang="bg-BG" sz="1800" i="1" dirty="0" smtClean="0">
                <a:latin typeface="Arial" charset="0"/>
              </a:rPr>
              <a:t>MO e </a:t>
            </a:r>
            <a:r>
              <a:rPr lang="bg-BG" altLang="bg-BG" sz="1800" i="1" dirty="0" smtClean="0">
                <a:latin typeface="Arial" charset="0"/>
              </a:rPr>
              <a:t>анархична среда, в която се сблъскват и балансират интересите на държавите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bg-BG" altLang="bg-BG" sz="1800" i="1" dirty="0" smtClean="0">
                <a:latin typeface="Arial" charset="0"/>
              </a:rPr>
              <a:t>Концентрира се върху ограничен кръг “фактори” или “притежания” на държават (геополитика: географско положение, военен и икономически потенциал, политическа легитимност)</a:t>
            </a:r>
            <a:endParaRPr lang="en-US" altLang="bg-BG" sz="1800" i="1" dirty="0" smtClean="0">
              <a:latin typeface="Arial" charset="0"/>
            </a:endParaRPr>
          </a:p>
          <a:p>
            <a:pPr marL="495300" indent="-495300" eaLnBrk="1" hangingPunct="1">
              <a:buFontTx/>
              <a:buChar char="•"/>
            </a:pPr>
            <a:endParaRPr lang="bg-BG" altLang="bg-BG" sz="1800" i="1" dirty="0" smtClean="0">
              <a:latin typeface="Arial" charset="0"/>
            </a:endParaRPr>
          </a:p>
          <a:p>
            <a:pPr marL="495300" indent="-495300" eaLnBrk="1" hangingPunct="1">
              <a:buFontTx/>
              <a:buChar char="•"/>
            </a:pPr>
            <a:r>
              <a:rPr lang="bg-BG" altLang="bg-BG" sz="2800" dirty="0" smtClean="0">
                <a:latin typeface="Arial" charset="0"/>
              </a:rPr>
              <a:t>Плуралистични подходи: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bg-BG" altLang="bg-BG" sz="1800" i="1" dirty="0" smtClean="0">
                <a:latin typeface="Arial" charset="0"/>
              </a:rPr>
              <a:t>Освен националните държави съществуват и други актьори (международни организации, общности, неправителствени организации и др.)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bg-BG" altLang="bg-BG" sz="1800" i="1" dirty="0" smtClean="0">
                <a:latin typeface="Arial" charset="0"/>
              </a:rPr>
              <a:t>МО се базир не на конфликтите, а на взаимодействието</a:t>
            </a:r>
          </a:p>
          <a:p>
            <a:pPr marL="495300" indent="-495300" eaLnBrk="1" hangingPunct="1">
              <a:buFont typeface="Wingdings" pitchFamily="2" charset="2"/>
              <a:buChar char="v"/>
            </a:pPr>
            <a:r>
              <a:rPr lang="bg-BG" altLang="bg-BG" sz="1800" i="1" dirty="0" smtClean="0">
                <a:latin typeface="Arial" charset="0"/>
              </a:rPr>
              <a:t>Взаимодействие и интеграция – концентрир се не само върху “суровата сила”, но и върху способността за включване и взаимодействие в различни сфери и измерения. </a:t>
            </a:r>
          </a:p>
          <a:p>
            <a:pPr marL="495300" indent="-495300" eaLnBrk="1" hangingPunct="1"/>
            <a:endParaRPr lang="bg-BG" altLang="bg-BG" sz="1800" i="1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4008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Франция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686800" cy="57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3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4008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Индия</a:t>
            </a:r>
            <a:endParaRPr lang="de-DE" dirty="0"/>
          </a:p>
        </p:txBody>
      </p:sp>
      <p:pic>
        <p:nvPicPr>
          <p:cNvPr id="1026" name="Picture 2" descr="Ð ÐµÐ·ÑÐ»ÑÐ°Ñ Ñ Ð¸Ð·Ð¾Ð±ÑÐ°Ð¶ÐµÐ½Ð¸Ðµ Ð·Ð° India's military bases ab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1628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Китай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" y="990600"/>
            <a:ext cx="873926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6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7" y="609600"/>
            <a:ext cx="8229600" cy="666750"/>
          </a:xfrm>
        </p:spPr>
        <p:txBody>
          <a:bodyPr/>
          <a:lstStyle/>
          <a:p>
            <a:pPr algn="ctr"/>
            <a:r>
              <a:rPr lang="bg-BG" sz="2400" dirty="0" smtClean="0"/>
              <a:t>Полезна база данни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" y="1752600"/>
            <a:ext cx="8572499" cy="316473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STOCKHOLM INTERNATIONAL PEACE RESEARCH INSTITUTE (SIPRI)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924800" cy="1143000"/>
          </a:xfrm>
        </p:spPr>
        <p:txBody>
          <a:bodyPr/>
          <a:lstStyle/>
          <a:p>
            <a:pPr algn="ctr" eaLnBrk="1" hangingPunct="1"/>
            <a:r>
              <a:rPr lang="bg-BG" altLang="bg-BG" sz="2400" smtClean="0"/>
              <a:t>Елементи на глобално лидерство и/или значимост в международните отношения</a:t>
            </a:r>
            <a:endParaRPr lang="en-US" altLang="bg-BG" sz="24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305800" cy="3886200"/>
          </a:xfrm>
        </p:spPr>
        <p:txBody>
          <a:bodyPr/>
          <a:lstStyle/>
          <a:p>
            <a:pPr eaLnBrk="1" hangingPunct="1"/>
            <a:endParaRPr lang="bg-BG" altLang="bg-BG" dirty="0" smtClean="0"/>
          </a:p>
          <a:p>
            <a:pPr eaLnBrk="1" hangingPunct="1"/>
            <a:r>
              <a:rPr lang="bg-BG" altLang="bg-BG" dirty="0" smtClean="0"/>
              <a:t>Политически потенциал</a:t>
            </a:r>
          </a:p>
          <a:p>
            <a:pPr eaLnBrk="1" hangingPunct="1"/>
            <a:endParaRPr lang="bg-BG" altLang="bg-BG" dirty="0" smtClean="0"/>
          </a:p>
          <a:p>
            <a:pPr eaLnBrk="1" hangingPunct="1"/>
            <a:r>
              <a:rPr lang="bg-BG" altLang="bg-BG" dirty="0" smtClean="0"/>
              <a:t>Икономически потенциал</a:t>
            </a:r>
          </a:p>
          <a:p>
            <a:pPr eaLnBrk="1" hangingPunct="1"/>
            <a:endParaRPr lang="bg-BG" altLang="bg-BG" dirty="0" smtClean="0"/>
          </a:p>
          <a:p>
            <a:pPr eaLnBrk="1" hangingPunct="1"/>
            <a:r>
              <a:rPr lang="bg-BG" altLang="bg-BG" dirty="0" smtClean="0"/>
              <a:t>Военен и комуникационен потенциал</a:t>
            </a:r>
            <a:endParaRPr lang="en-US" alt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3600" dirty="0" smtClean="0"/>
              <a:t>Критерии за политически потенциал</a:t>
            </a:r>
            <a:r>
              <a:rPr lang="bg-BG" altLang="bg-BG" sz="4000" dirty="0" smtClean="0"/>
              <a:t> </a:t>
            </a:r>
            <a:endParaRPr lang="en-US" altLang="bg-BG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420099" cy="4852622"/>
          </a:xfrm>
        </p:spPr>
        <p:txBody>
          <a:bodyPr>
            <a:normAutofit/>
          </a:bodyPr>
          <a:lstStyle/>
          <a:p>
            <a:pPr eaLnBrk="1" hangingPunct="1"/>
            <a:endParaRPr lang="bg-BG" altLang="bg-BG" sz="2800" dirty="0" smtClean="0"/>
          </a:p>
          <a:p>
            <a:pPr eaLnBrk="1" hangingPunct="1"/>
            <a:r>
              <a:rPr lang="bg-BG" altLang="bg-BG" sz="2800" dirty="0" smtClean="0"/>
              <a:t>Позиция в международните отношения</a:t>
            </a:r>
          </a:p>
          <a:p>
            <a:pPr eaLnBrk="1" hangingPunct="1"/>
            <a:endParaRPr lang="bg-BG" altLang="bg-BG" sz="2800" dirty="0" smtClean="0"/>
          </a:p>
          <a:p>
            <a:pPr eaLnBrk="1" hangingPunct="1"/>
            <a:r>
              <a:rPr lang="bg-BG" altLang="bg-BG" sz="2800" dirty="0" smtClean="0"/>
              <a:t>Легитимност и универсалност на политическите послания</a:t>
            </a:r>
          </a:p>
          <a:p>
            <a:pPr eaLnBrk="1" hangingPunct="1"/>
            <a:endParaRPr lang="bg-BG" altLang="bg-BG" sz="2800" dirty="0" smtClean="0"/>
          </a:p>
          <a:p>
            <a:pPr eaLnBrk="1" hangingPunct="1"/>
            <a:r>
              <a:rPr lang="bg-BG" altLang="bg-BG" sz="2800" dirty="0" smtClean="0"/>
              <a:t>Възможност за влияние върху международната среда</a:t>
            </a:r>
            <a:endParaRPr lang="bg-BG" altLang="bg-BG" dirty="0" smtClean="0"/>
          </a:p>
          <a:p>
            <a:pPr eaLnBrk="1" hangingPunct="1"/>
            <a:endParaRPr lang="en-US" altLang="bg-BG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750"/>
          </a:xfrm>
        </p:spPr>
        <p:txBody>
          <a:bodyPr/>
          <a:lstStyle/>
          <a:p>
            <a:pPr algn="ctr"/>
            <a:r>
              <a:rPr lang="bg-BG" sz="2800" i="1" dirty="0" smtClean="0"/>
              <a:t>Позиция в МО</a:t>
            </a:r>
            <a:endParaRPr lang="bg-BG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458200" cy="4895850"/>
          </a:xfrm>
        </p:spPr>
        <p:txBody>
          <a:bodyPr/>
          <a:lstStyle/>
          <a:p>
            <a:r>
              <a:rPr lang="bg-BG" dirty="0" smtClean="0"/>
              <a:t>Какво присъстиве и традиции има държавата в съществуващите структури на международните отношения:</a:t>
            </a:r>
          </a:p>
          <a:p>
            <a:pPr>
              <a:buNone/>
            </a:pPr>
            <a:endParaRPr lang="bg-BG" sz="1200" dirty="0" smtClean="0"/>
          </a:p>
          <a:p>
            <a:pPr>
              <a:buFont typeface="Wingdings" pitchFamily="2" charset="2"/>
              <a:buChar char="v"/>
            </a:pPr>
            <a:r>
              <a:rPr lang="bg-BG" sz="2400" i="1" dirty="0" smtClean="0"/>
              <a:t>Традиции</a:t>
            </a:r>
          </a:p>
          <a:p>
            <a:pPr>
              <a:buFont typeface="Wingdings" pitchFamily="2" charset="2"/>
              <a:buChar char="v"/>
            </a:pPr>
            <a:endParaRPr lang="bg-BG" sz="1200" i="1" dirty="0" smtClean="0"/>
          </a:p>
          <a:p>
            <a:pPr>
              <a:buFont typeface="Wingdings" pitchFamily="2" charset="2"/>
              <a:buChar char="v"/>
            </a:pPr>
            <a:r>
              <a:rPr lang="bg-BG" sz="2400" i="1" dirty="0" smtClean="0"/>
              <a:t>Членство в международни организации </a:t>
            </a:r>
          </a:p>
          <a:p>
            <a:pPr>
              <a:buFont typeface="Wingdings" pitchFamily="2" charset="2"/>
              <a:buChar char="v"/>
            </a:pPr>
            <a:endParaRPr lang="bg-BG" sz="1200" i="1" dirty="0" smtClean="0"/>
          </a:p>
          <a:p>
            <a:pPr>
              <a:buFont typeface="Wingdings" pitchFamily="2" charset="2"/>
              <a:buChar char="v"/>
            </a:pPr>
            <a:r>
              <a:rPr lang="bg-BG" sz="2400" i="1" dirty="0" smtClean="0"/>
              <a:t>Членство и/или лидерство на регионални или световни организации</a:t>
            </a:r>
            <a:endParaRPr lang="bg-BG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2950"/>
          </a:xfrm>
        </p:spPr>
        <p:txBody>
          <a:bodyPr/>
          <a:lstStyle/>
          <a:p>
            <a:pPr algn="ctr"/>
            <a:r>
              <a:rPr lang="bg-BG" sz="2800" i="1" dirty="0" smtClean="0"/>
              <a:t>Легитимност</a:t>
            </a:r>
            <a:endParaRPr lang="bg-BG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458200" cy="4819650"/>
          </a:xfrm>
        </p:spPr>
        <p:txBody>
          <a:bodyPr/>
          <a:lstStyle/>
          <a:p>
            <a:r>
              <a:rPr lang="bg-BG" dirty="0" smtClean="0"/>
              <a:t>В каква степен и обхват са общоприемливи и обект </a:t>
            </a:r>
            <a:r>
              <a:rPr lang="en-US" dirty="0" smtClean="0"/>
              <a:t> </a:t>
            </a:r>
            <a:r>
              <a:rPr lang="bg-BG" dirty="0" smtClean="0"/>
              <a:t>на поддържание:</a:t>
            </a:r>
          </a:p>
          <a:p>
            <a:endParaRPr lang="bg-BG" dirty="0" smtClean="0"/>
          </a:p>
          <a:p>
            <a:pPr>
              <a:buFont typeface="Wingdings" pitchFamily="2" charset="2"/>
              <a:buChar char="v"/>
            </a:pPr>
            <a:r>
              <a:rPr lang="bg-BG" sz="1800" dirty="0" smtClean="0"/>
              <a:t>Цялостният модел на обществено развитие на дадена страна (успешен/неуспешен)</a:t>
            </a:r>
          </a:p>
          <a:p>
            <a:pPr>
              <a:buFont typeface="Wingdings" pitchFamily="2" charset="2"/>
              <a:buChar char="v"/>
            </a:pPr>
            <a:endParaRPr lang="bg-BG" sz="1800" dirty="0" smtClean="0"/>
          </a:p>
          <a:p>
            <a:pPr>
              <a:buFont typeface="Wingdings" pitchFamily="2" charset="2"/>
              <a:buChar char="v"/>
            </a:pPr>
            <a:r>
              <a:rPr lang="bg-BG" sz="1800" dirty="0" smtClean="0"/>
              <a:t>Политическите ценности, с които е обвързано устройството на дадена държава</a:t>
            </a:r>
          </a:p>
          <a:p>
            <a:pPr>
              <a:buFont typeface="Wingdings" pitchFamily="2" charset="2"/>
              <a:buChar char="v"/>
            </a:pPr>
            <a:endParaRPr lang="bg-BG" sz="1800" dirty="0" smtClean="0"/>
          </a:p>
          <a:p>
            <a:pPr>
              <a:buFont typeface="Wingdings" pitchFamily="2" charset="2"/>
              <a:buChar char="v"/>
            </a:pPr>
            <a:r>
              <a:rPr lang="bg-BG" sz="1800" dirty="0" smtClean="0"/>
              <a:t>Разпознаваеми и желани ли са тези ценности (на ниво индивиди и общества в световен мащаб)</a:t>
            </a:r>
            <a:endParaRPr lang="bg-BG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pPr algn="ctr"/>
            <a:r>
              <a:rPr lang="bg-BG" sz="2800" i="1" dirty="0" smtClean="0"/>
              <a:t>Възможност за влияние върху международната среда</a:t>
            </a:r>
            <a:endParaRPr lang="bg-BG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437"/>
          </a:xfrm>
        </p:spPr>
        <p:txBody>
          <a:bodyPr/>
          <a:lstStyle/>
          <a:p>
            <a:r>
              <a:rPr lang="bg-BG" dirty="0" smtClean="0"/>
              <a:t>В състояние ли е дадена държава да блокира или предизвиква динамика и промени в международната среда:</a:t>
            </a:r>
          </a:p>
          <a:p>
            <a:endParaRPr lang="bg-BG" sz="1800" dirty="0" smtClean="0"/>
          </a:p>
          <a:p>
            <a:r>
              <a:rPr lang="bg-BG" sz="1800" dirty="0" smtClean="0"/>
              <a:t>Може ли да блокира или да наложи общи за международната общност решения (ООН)</a:t>
            </a:r>
          </a:p>
          <a:p>
            <a:endParaRPr lang="bg-BG" sz="1800" dirty="0" smtClean="0"/>
          </a:p>
          <a:p>
            <a:r>
              <a:rPr lang="bg-BG" sz="1800" dirty="0" smtClean="0"/>
              <a:t>Може ли да наложи промяна в съществуващи международни правила (коалиция на желаещита, хуманитарен интервенционализъм)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algn="ctr"/>
            <a:r>
              <a:rPr lang="bg-BG" dirty="0" smtClean="0"/>
              <a:t>Икономически потенциал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6637"/>
          </a:xfrm>
        </p:spPr>
        <p:txBody>
          <a:bodyPr/>
          <a:lstStyle/>
          <a:p>
            <a:r>
              <a:rPr lang="bg-BG" sz="2400" dirty="0" smtClean="0"/>
              <a:t>Съществуват множество измерители:</a:t>
            </a:r>
          </a:p>
          <a:p>
            <a:pPr>
              <a:buFont typeface="Wingdings" pitchFamily="2" charset="2"/>
              <a:buChar char="Ø"/>
            </a:pPr>
            <a:endParaRPr lang="bg-BG" sz="1200" i="1" dirty="0" smtClean="0"/>
          </a:p>
          <a:p>
            <a:pPr>
              <a:buFont typeface="Wingdings" pitchFamily="2" charset="2"/>
              <a:buChar char="Ø"/>
            </a:pPr>
            <a:r>
              <a:rPr lang="bg-BG" sz="1800" b="1" i="1" dirty="0" smtClean="0"/>
              <a:t>БНП </a:t>
            </a:r>
            <a:r>
              <a:rPr lang="bg-BG" sz="1800" i="1" dirty="0" smtClean="0"/>
              <a:t>(</a:t>
            </a:r>
            <a:r>
              <a:rPr lang="bg-BG" sz="1400" i="1" dirty="0" smtClean="0"/>
              <a:t>динамика, прираст, дял от световен БНП, ниво в покупателна възможност и др</a:t>
            </a:r>
            <a:r>
              <a:rPr lang="bg-BG" sz="1800" i="1" dirty="0" smtClean="0"/>
              <a:t>.)</a:t>
            </a:r>
          </a:p>
          <a:p>
            <a:pPr>
              <a:buFont typeface="Wingdings" pitchFamily="2" charset="2"/>
              <a:buChar char="Ø"/>
            </a:pPr>
            <a:r>
              <a:rPr lang="bg-BG" sz="1800" b="1" i="1" dirty="0" smtClean="0"/>
              <a:t>Структура на икономиката </a:t>
            </a:r>
            <a:r>
              <a:rPr lang="bg-BG" sz="1800" i="1" dirty="0" smtClean="0"/>
              <a:t>(</a:t>
            </a:r>
            <a:r>
              <a:rPr lang="bg-BG" sz="1400" i="1" dirty="0" smtClean="0"/>
              <a:t>разделение между първичен, вториен и третичен сектор</a:t>
            </a:r>
            <a:r>
              <a:rPr lang="bg-BG" sz="1800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bg-BG" sz="1800" b="1" i="1" dirty="0" smtClean="0"/>
              <a:t>Технологично ниво на икономиката</a:t>
            </a:r>
          </a:p>
          <a:p>
            <a:pPr>
              <a:buFont typeface="Wingdings" pitchFamily="2" charset="2"/>
              <a:buChar char="Ø"/>
            </a:pPr>
            <a:r>
              <a:rPr lang="bg-BG" sz="1800" b="1" i="1" dirty="0" smtClean="0"/>
              <a:t>Ниво на инвестиции в изследователска и развойна дейност</a:t>
            </a:r>
          </a:p>
          <a:p>
            <a:pPr>
              <a:buFont typeface="Wingdings" pitchFamily="2" charset="2"/>
              <a:buChar char="Ø"/>
            </a:pPr>
            <a:endParaRPr lang="bg-BG" sz="1800" i="1" dirty="0" smtClean="0"/>
          </a:p>
          <a:p>
            <a:pPr>
              <a:buFont typeface="Wingdings" pitchFamily="2" charset="2"/>
              <a:buChar char="v"/>
            </a:pPr>
            <a:r>
              <a:rPr lang="bg-BG" sz="2400" i="1" dirty="0" smtClean="0"/>
              <a:t>Всеки от тези измерители съдържа редица вътрешни показатели</a:t>
            </a:r>
            <a:endParaRPr lang="bg-BG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2161</TotalTime>
  <Words>648</Words>
  <Application>Microsoft Office PowerPoint</Application>
  <PresentationFormat>On-screen Show (4:3)</PresentationFormat>
  <Paragraphs>207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Century Gothic</vt:lpstr>
      <vt:lpstr>Corbel</vt:lpstr>
      <vt:lpstr>Times New Roman</vt:lpstr>
      <vt:lpstr>Wingdings</vt:lpstr>
      <vt:lpstr>Wingdings 2</vt:lpstr>
      <vt:lpstr>Wingdings 3</vt:lpstr>
      <vt:lpstr>Slice</vt:lpstr>
      <vt:lpstr>POLB 285 ЕС в глобалната политика</vt:lpstr>
      <vt:lpstr>Цел на лекцията</vt:lpstr>
      <vt:lpstr>Подходи</vt:lpstr>
      <vt:lpstr>Елементи на глобално лидерство и/или значимост в международните отношения</vt:lpstr>
      <vt:lpstr>Критерии за политически потенциал </vt:lpstr>
      <vt:lpstr>Позиция в МО</vt:lpstr>
      <vt:lpstr>Легитимност</vt:lpstr>
      <vt:lpstr>Възможност за влияние върху международната среда</vt:lpstr>
      <vt:lpstr>Икономически потенциал</vt:lpstr>
      <vt:lpstr>PowerPoint Presentation</vt:lpstr>
      <vt:lpstr>PowerPoint Presentation</vt:lpstr>
      <vt:lpstr>PowerPoint Presentation</vt:lpstr>
      <vt:lpstr>Икономически потенциал структура на икономиката</vt:lpstr>
      <vt:lpstr>Икономически потенциал инвестиции в И&amp;Р</vt:lpstr>
      <vt:lpstr>Икономически потенциал инвестиции в И&amp;Р</vt:lpstr>
      <vt:lpstr>PowerPoint Presentation</vt:lpstr>
      <vt:lpstr>PowerPoint Presentation</vt:lpstr>
      <vt:lpstr>PowerPoint Presentation</vt:lpstr>
      <vt:lpstr>Критерии за военен потенциал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Значение:  Способност и възможности да прилагаш навременно и в необходимата степен военна сила извън собствените си граници, за да влияеш на събития.  Обикновено това се свързва с наличието на различни по своя вид военни бази извън границите на конкретната държава.  В момента 15 държави разполагат с военни бази извън своята територия: </vt:lpstr>
      <vt:lpstr>САЩ</vt:lpstr>
      <vt:lpstr>САЩ - Русия</vt:lpstr>
      <vt:lpstr>Великобритания</vt:lpstr>
      <vt:lpstr>Франция</vt:lpstr>
      <vt:lpstr>Индия</vt:lpstr>
      <vt:lpstr>Китай</vt:lpstr>
      <vt:lpstr>Полезна база данни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POLM 063  ЕС КАТО ФАКТОР В МЕЖДУНАРОДНИТ Е ОТНОШЕНИЯ</dc:title>
  <dc:creator>user</dc:creator>
  <cp:lastModifiedBy>Office</cp:lastModifiedBy>
  <cp:revision>152</cp:revision>
  <dcterms:created xsi:type="dcterms:W3CDTF">2012-10-07T07:38:04Z</dcterms:created>
  <dcterms:modified xsi:type="dcterms:W3CDTF">2024-02-27T09:57:13Z</dcterms:modified>
</cp:coreProperties>
</file>